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8" r:id="rId1"/>
  </p:sldMasterIdLst>
  <p:sldIdLst>
    <p:sldId id="256" r:id="rId2"/>
    <p:sldId id="257" r:id="rId3"/>
    <p:sldId id="258" r:id="rId4"/>
    <p:sldId id="259" r:id="rId5"/>
    <p:sldId id="260" r:id="rId6"/>
    <p:sldId id="261" r:id="rId7"/>
    <p:sldId id="263" r:id="rId8"/>
    <p:sldId id="266" r:id="rId9"/>
    <p:sldId id="265"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978"/>
    <p:restoredTop sz="96327"/>
  </p:normalViewPr>
  <p:slideViewPr>
    <p:cSldViewPr snapToGrid="0">
      <p:cViewPr varScale="1">
        <p:scale>
          <a:sx n="147" d="100"/>
          <a:sy n="147" d="100"/>
        </p:scale>
        <p:origin x="26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3.jpe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ctrTitle"/>
          </p:nvPr>
        </p:nvSpPr>
        <p:spPr>
          <a:xfrm>
            <a:off x="914400" y="1803405"/>
            <a:ext cx="7315200" cy="1825096"/>
          </a:xfrm>
        </p:spPr>
        <p:txBody>
          <a:bodyPr anchor="b">
            <a:normAutofit/>
          </a:bodyPr>
          <a:lstStyle>
            <a:lvl1pPr algn="l">
              <a:defRPr sz="6000"/>
            </a:lvl1pPr>
          </a:lstStyle>
          <a:p>
            <a:r>
              <a:rPr lang="en-GB"/>
              <a:t>Click to edit Master title style</a:t>
            </a:r>
            <a:endParaRPr lang="en-US" dirty="0"/>
          </a:p>
        </p:txBody>
      </p:sp>
      <p:sp>
        <p:nvSpPr>
          <p:cNvPr id="3" name="Subtitle 2"/>
          <p:cNvSpPr>
            <a:spLocks noGrp="1"/>
          </p:cNvSpPr>
          <p:nvPr>
            <p:ph type="subTitle" idx="1"/>
          </p:nvPr>
        </p:nvSpPr>
        <p:spPr>
          <a:xfrm>
            <a:off x="914400" y="3632201"/>
            <a:ext cx="73152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5932170" y="4323845"/>
            <a:ext cx="2297429" cy="365125"/>
          </a:xfrm>
        </p:spPr>
        <p:txBody>
          <a:bodyPr/>
          <a:lstStyle/>
          <a:p>
            <a:fld id="{87DE6118-2437-4B30-8E3C-4D2BE6020583}" type="datetimeFigureOut">
              <a:rPr lang="en-US" smtClean="0"/>
              <a:pPr/>
              <a:t>8/2/22</a:t>
            </a:fld>
            <a:endParaRPr lang="en-US" dirty="0"/>
          </a:p>
        </p:txBody>
      </p:sp>
      <p:sp>
        <p:nvSpPr>
          <p:cNvPr id="5" name="Footer Placeholder 4"/>
          <p:cNvSpPr>
            <a:spLocks noGrp="1"/>
          </p:cNvSpPr>
          <p:nvPr>
            <p:ph type="ftr" sz="quarter" idx="11"/>
          </p:nvPr>
        </p:nvSpPr>
        <p:spPr>
          <a:xfrm>
            <a:off x="914400" y="4323846"/>
            <a:ext cx="4880610" cy="365125"/>
          </a:xfrm>
        </p:spPr>
        <p:txBody>
          <a:bodyPr/>
          <a:lstStyle/>
          <a:p>
            <a:endParaRPr lang="en-US" dirty="0"/>
          </a:p>
        </p:txBody>
      </p:sp>
      <p:sp>
        <p:nvSpPr>
          <p:cNvPr id="6" name="Slide Number Placeholder 5"/>
          <p:cNvSpPr>
            <a:spLocks noGrp="1"/>
          </p:cNvSpPr>
          <p:nvPr>
            <p:ph type="sldNum" sz="quarter" idx="12"/>
          </p:nvPr>
        </p:nvSpPr>
        <p:spPr>
          <a:xfrm>
            <a:off x="6057900" y="1430867"/>
            <a:ext cx="2171700"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35635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55" y="4697361"/>
            <a:ext cx="7956482" cy="819355"/>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94355" y="977035"/>
            <a:ext cx="7950260" cy="340697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594360" y="5516716"/>
            <a:ext cx="7955280" cy="746924"/>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620950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3"/>
            <a:ext cx="7955280" cy="2802467"/>
          </a:xfrm>
        </p:spPr>
        <p:txBody>
          <a:bodyPr anchor="ctr"/>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685800" y="3649134"/>
            <a:ext cx="7772400" cy="1330852"/>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a:xfrm>
            <a:off x="594360" y="381001"/>
            <a:ext cx="4830656" cy="365125"/>
          </a:xfrm>
        </p:spPr>
        <p:txBody>
          <a:bodyPr/>
          <a:lstStyle/>
          <a:p>
            <a:endParaRPr lang="en-US" dirty="0"/>
          </a:p>
        </p:txBody>
      </p:sp>
      <p:sp>
        <p:nvSpPr>
          <p:cNvPr id="7" name="Slide Number Placeholder 6"/>
          <p:cNvSpPr>
            <a:spLocks noGrp="1"/>
          </p:cNvSpPr>
          <p:nvPr>
            <p:ph type="sldNum" sz="quarter" idx="12"/>
          </p:nvPr>
        </p:nvSpPr>
        <p:spPr>
          <a:xfrm>
            <a:off x="7882466" y="381001"/>
            <a:ext cx="667174"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1970363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768351" y="753534"/>
            <a:ext cx="7613650" cy="2756234"/>
          </a:xfrm>
        </p:spPr>
        <p:txBody>
          <a:bodyPr anchor="ctr"/>
          <a:lstStyle>
            <a:lvl1pPr algn="l">
              <a:defRPr sz="3200"/>
            </a:lvl1pPr>
          </a:lstStyle>
          <a:p>
            <a:r>
              <a:rPr lang="en-GB"/>
              <a:t>Click to edit Master title style</a:t>
            </a:r>
            <a:endParaRPr lang="en-US" dirty="0"/>
          </a:p>
        </p:txBody>
      </p:sp>
      <p:sp>
        <p:nvSpPr>
          <p:cNvPr id="12" name="Text Placeholder 3"/>
          <p:cNvSpPr>
            <a:spLocks noGrp="1"/>
          </p:cNvSpPr>
          <p:nvPr>
            <p:ph type="body" sz="half" idx="13"/>
          </p:nvPr>
        </p:nvSpPr>
        <p:spPr>
          <a:xfrm>
            <a:off x="977899" y="3509768"/>
            <a:ext cx="7194552"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685800" y="4174597"/>
            <a:ext cx="7778752" cy="821265"/>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a:xfrm>
            <a:off x="594360" y="379438"/>
            <a:ext cx="4830656" cy="365125"/>
          </a:xfrm>
        </p:spPr>
        <p:txBody>
          <a:bodyPr/>
          <a:lstStyle/>
          <a:p>
            <a:endParaRPr lang="en-US" dirty="0"/>
          </a:p>
        </p:txBody>
      </p:sp>
      <p:sp>
        <p:nvSpPr>
          <p:cNvPr id="7" name="Slide Number Placeholder 6"/>
          <p:cNvSpPr>
            <a:spLocks noGrp="1"/>
          </p:cNvSpPr>
          <p:nvPr>
            <p:ph type="sldNum" sz="quarter" idx="12"/>
          </p:nvPr>
        </p:nvSpPr>
        <p:spPr>
          <a:xfrm>
            <a:off x="7882466" y="381001"/>
            <a:ext cx="667174" cy="365125"/>
          </a:xfrm>
        </p:spPr>
        <p:txBody>
          <a:bodyPr/>
          <a:lstStyle/>
          <a:p>
            <a:fld id="{69E57DC2-970A-4B3E-BB1C-7A09969E49DF}" type="slidenum">
              <a:rPr lang="en-US" smtClean="0"/>
              <a:pPr/>
              <a:t>‹#›</a:t>
            </a:fld>
            <a:endParaRPr lang="en-US" dirty="0"/>
          </a:p>
        </p:txBody>
      </p:sp>
      <p:sp>
        <p:nvSpPr>
          <p:cNvPr id="13" name="TextBox 12"/>
          <p:cNvSpPr txBox="1"/>
          <p:nvPr/>
        </p:nvSpPr>
        <p:spPr>
          <a:xfrm>
            <a:off x="231458" y="80772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8146733" y="302133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601188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685800" y="1124702"/>
            <a:ext cx="7774782" cy="2511835"/>
          </a:xfrm>
        </p:spPr>
        <p:txBody>
          <a:bodyPr anchor="b"/>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685792" y="3648316"/>
            <a:ext cx="7773608"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5562176" y="378884"/>
            <a:ext cx="2183130" cy="365125"/>
          </a:xfrm>
        </p:spPr>
        <p:txBody>
          <a:bodyPr/>
          <a:lstStyle>
            <a:lvl1pPr algn="r">
              <a:defRPr/>
            </a:lvl1p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a:xfrm>
            <a:off x="594360" y="378884"/>
            <a:ext cx="4830656" cy="365125"/>
          </a:xfrm>
        </p:spPr>
        <p:txBody>
          <a:bodyPr/>
          <a:lstStyle/>
          <a:p>
            <a:endParaRPr lang="en-US" dirty="0"/>
          </a:p>
        </p:txBody>
      </p:sp>
      <p:sp>
        <p:nvSpPr>
          <p:cNvPr id="7" name="Slide Number Placeholder 6"/>
          <p:cNvSpPr>
            <a:spLocks noGrp="1"/>
          </p:cNvSpPr>
          <p:nvPr>
            <p:ph type="sldNum" sz="quarter" idx="12"/>
          </p:nvPr>
        </p:nvSpPr>
        <p:spPr>
          <a:xfrm>
            <a:off x="7882466" y="381001"/>
            <a:ext cx="667174"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857899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171701" y="762000"/>
            <a:ext cx="6377939" cy="1303867"/>
          </a:xfrm>
        </p:spPr>
        <p:txBody>
          <a:bodyPr/>
          <a:lstStyle/>
          <a:p>
            <a:r>
              <a:rPr lang="en-GB"/>
              <a:t>Click to edit Master title style</a:t>
            </a:r>
            <a:endParaRPr lang="en-US" dirty="0"/>
          </a:p>
        </p:txBody>
      </p:sp>
      <p:sp>
        <p:nvSpPr>
          <p:cNvPr id="7" name="Text Placeholder 2"/>
          <p:cNvSpPr>
            <a:spLocks noGrp="1"/>
          </p:cNvSpPr>
          <p:nvPr>
            <p:ph type="body" idx="1"/>
          </p:nvPr>
        </p:nvSpPr>
        <p:spPr>
          <a:xfrm>
            <a:off x="594361" y="2202080"/>
            <a:ext cx="2560320"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59436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3302237" y="2201333"/>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3300781" y="2904068"/>
            <a:ext cx="2560320" cy="335957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5989319" y="2192866"/>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598932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8516700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171702" y="762000"/>
            <a:ext cx="6381984" cy="12954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594360"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594360" y="2331720"/>
            <a:ext cx="2560320" cy="15073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1" name="Text Placeholder 3"/>
          <p:cNvSpPr>
            <a:spLocks noGrp="1"/>
          </p:cNvSpPr>
          <p:nvPr>
            <p:ph type="body" sz="half" idx="18"/>
          </p:nvPr>
        </p:nvSpPr>
        <p:spPr>
          <a:xfrm>
            <a:off x="594360" y="4796103"/>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3291873"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3291872" y="2331720"/>
            <a:ext cx="2560320" cy="1509862"/>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19"/>
          </p:nvPr>
        </p:nvSpPr>
        <p:spPr>
          <a:xfrm>
            <a:off x="3290858" y="4796102"/>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5993365"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5993364" y="2331721"/>
            <a:ext cx="2560320" cy="1508919"/>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7" name="Text Placeholder 3"/>
          <p:cNvSpPr>
            <a:spLocks noGrp="1"/>
          </p:cNvSpPr>
          <p:nvPr>
            <p:ph type="body" sz="half" idx="20"/>
          </p:nvPr>
        </p:nvSpPr>
        <p:spPr>
          <a:xfrm>
            <a:off x="5993272" y="4796100"/>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3653980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594360" y="2194560"/>
            <a:ext cx="7955280" cy="40690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8/2/22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891985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Vertical Title 1"/>
          <p:cNvSpPr>
            <a:spLocks noGrp="1"/>
          </p:cNvSpPr>
          <p:nvPr>
            <p:ph type="title" orient="vert"/>
          </p:nvPr>
        </p:nvSpPr>
        <p:spPr>
          <a:xfrm>
            <a:off x="7006590" y="747183"/>
            <a:ext cx="1543050" cy="4248675"/>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594360" y="746126"/>
            <a:ext cx="6278035" cy="4249732"/>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87DE6118-2437-4B30-8E3C-4D2BE6020583}" type="datetimeFigureOut">
              <a:rPr lang="en-US" smtClean="0"/>
              <a:t>8/2/22</a:t>
            </a:fld>
            <a:endParaRPr lang="en-US" dirty="0"/>
          </a:p>
        </p:txBody>
      </p:sp>
      <p:sp>
        <p:nvSpPr>
          <p:cNvPr id="5" name="Footer Placeholder 4"/>
          <p:cNvSpPr>
            <a:spLocks noGrp="1"/>
          </p:cNvSpPr>
          <p:nvPr>
            <p:ph type="ftr" sz="quarter" idx="11"/>
          </p:nvPr>
        </p:nvSpPr>
        <p:spPr>
          <a:xfrm>
            <a:off x="594360" y="381001"/>
            <a:ext cx="4830656" cy="365125"/>
          </a:xfrm>
        </p:spPr>
        <p:txBody>
          <a:bodyPr/>
          <a:lstStyle/>
          <a:p>
            <a:endParaRPr lang="en-US" dirty="0"/>
          </a:p>
        </p:txBody>
      </p:sp>
      <p:sp>
        <p:nvSpPr>
          <p:cNvPr id="6" name="Slide Number Placeholder 5"/>
          <p:cNvSpPr>
            <a:spLocks noGrp="1"/>
          </p:cNvSpPr>
          <p:nvPr>
            <p:ph type="sldNum" sz="quarter" idx="12"/>
          </p:nvPr>
        </p:nvSpPr>
        <p:spPr>
          <a:xfrm>
            <a:off x="7882466" y="381001"/>
            <a:ext cx="667174" cy="365125"/>
          </a:xfrm>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39817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8/2/22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9095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4"/>
            <a:ext cx="7955280" cy="2801935"/>
          </a:xfrm>
        </p:spPr>
        <p:txBody>
          <a:bodyPr anchor="b">
            <a:normAutofit/>
          </a:bodyPr>
          <a:lstStyle>
            <a:lvl1pPr algn="r">
              <a:defRPr sz="4000"/>
            </a:lvl1pPr>
          </a:lstStyle>
          <a:p>
            <a:r>
              <a:rPr lang="en-GB"/>
              <a:t>Click to edit Master title style</a:t>
            </a:r>
            <a:endParaRPr lang="en-US" dirty="0"/>
          </a:p>
        </p:txBody>
      </p:sp>
      <p:sp>
        <p:nvSpPr>
          <p:cNvPr id="3" name="Text Placeholder 2"/>
          <p:cNvSpPr>
            <a:spLocks noGrp="1"/>
          </p:cNvSpPr>
          <p:nvPr>
            <p:ph type="body" idx="1"/>
          </p:nvPr>
        </p:nvSpPr>
        <p:spPr>
          <a:xfrm>
            <a:off x="594360" y="3641726"/>
            <a:ext cx="7955281" cy="1354134"/>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87DE6118-2437-4B30-8E3C-4D2BE6020583}" type="datetimeFigureOut">
              <a:rPr lang="en-US" smtClean="0"/>
              <a:pPr/>
              <a:t>8/2/22</a:t>
            </a:fld>
            <a:endParaRPr lang="en-US" dirty="0"/>
          </a:p>
        </p:txBody>
      </p:sp>
      <p:sp>
        <p:nvSpPr>
          <p:cNvPr id="5" name="Footer Placeholder 4"/>
          <p:cNvSpPr>
            <a:spLocks noGrp="1"/>
          </p:cNvSpPr>
          <p:nvPr>
            <p:ph type="ftr" sz="quarter" idx="11"/>
          </p:nvPr>
        </p:nvSpPr>
        <p:spPr>
          <a:xfrm>
            <a:off x="594360" y="381001"/>
            <a:ext cx="4830656" cy="365125"/>
          </a:xfrm>
        </p:spPr>
        <p:txBody>
          <a:bodyPr/>
          <a:lstStyle/>
          <a:p>
            <a:endParaRPr lang="en-US" dirty="0"/>
          </a:p>
        </p:txBody>
      </p:sp>
      <p:sp>
        <p:nvSpPr>
          <p:cNvPr id="6" name="Slide Number Placeholder 5"/>
          <p:cNvSpPr>
            <a:spLocks noGrp="1"/>
          </p:cNvSpPr>
          <p:nvPr>
            <p:ph type="sldNum" sz="quarter" idx="12"/>
          </p:nvPr>
        </p:nvSpPr>
        <p:spPr>
          <a:xfrm>
            <a:off x="7882466" y="381001"/>
            <a:ext cx="667173"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586669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94360" y="2194560"/>
            <a:ext cx="3910579" cy="406908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42099" y="2194560"/>
            <a:ext cx="3907540" cy="406908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8/2/22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830950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71700" y="762000"/>
            <a:ext cx="6377940" cy="1295400"/>
          </a:xfrm>
        </p:spPr>
        <p:txBody>
          <a:bodyPr/>
          <a:lstStyle/>
          <a:p>
            <a:r>
              <a:rPr lang="en-GB"/>
              <a:t>Click to edit Master title style</a:t>
            </a:r>
            <a:endParaRPr lang="en-US" dirty="0"/>
          </a:p>
        </p:txBody>
      </p:sp>
      <p:sp>
        <p:nvSpPr>
          <p:cNvPr id="3" name="Text Placeholder 2"/>
          <p:cNvSpPr>
            <a:spLocks noGrp="1"/>
          </p:cNvSpPr>
          <p:nvPr>
            <p:ph type="body" idx="1"/>
          </p:nvPr>
        </p:nvSpPr>
        <p:spPr>
          <a:xfrm>
            <a:off x="821279" y="2183802"/>
            <a:ext cx="3683659"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94359" y="3132667"/>
            <a:ext cx="3910579" cy="31309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69018" y="2183802"/>
            <a:ext cx="368062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2098" y="3132667"/>
            <a:ext cx="3907541" cy="31309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5203869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8/2/22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296847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smtClean="0"/>
              <a:t>8/2/22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62976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3086100" cy="1600200"/>
          </a:xfrm>
        </p:spPr>
        <p:txBody>
          <a:bodyPr anchor="b"/>
          <a:lstStyle>
            <a:lvl1pPr algn="l">
              <a:defRPr sz="3200"/>
            </a:lvl1pPr>
          </a:lstStyle>
          <a:p>
            <a:r>
              <a:rPr lang="en-GB"/>
              <a:t>Click to edit Master title style</a:t>
            </a:r>
            <a:endParaRPr lang="en-US" dirty="0"/>
          </a:p>
        </p:txBody>
      </p:sp>
      <p:sp>
        <p:nvSpPr>
          <p:cNvPr id="3" name="Content Placeholder 2"/>
          <p:cNvSpPr>
            <a:spLocks noGrp="1"/>
          </p:cNvSpPr>
          <p:nvPr>
            <p:ph idx="1"/>
          </p:nvPr>
        </p:nvSpPr>
        <p:spPr>
          <a:xfrm>
            <a:off x="3886200" y="746760"/>
            <a:ext cx="4663440" cy="5516880"/>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94360" y="3124200"/>
            <a:ext cx="308610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167071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4075730" cy="1600200"/>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4877524" y="751242"/>
            <a:ext cx="3674234" cy="5512398"/>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594360" y="3124200"/>
            <a:ext cx="407573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98016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9144000" cy="1081088"/>
          </a:xfrm>
          <a:prstGeom prst="rect">
            <a:avLst/>
          </a:prstGeom>
        </p:spPr>
      </p:pic>
      <p:sp>
        <p:nvSpPr>
          <p:cNvPr id="2" name="Title Placeholder 1"/>
          <p:cNvSpPr>
            <a:spLocks noGrp="1"/>
          </p:cNvSpPr>
          <p:nvPr>
            <p:ph type="title"/>
          </p:nvPr>
        </p:nvSpPr>
        <p:spPr>
          <a:xfrm>
            <a:off x="2171700" y="764373"/>
            <a:ext cx="6377940" cy="129302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94360" y="2194560"/>
            <a:ext cx="7955280" cy="406908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412230" y="6356351"/>
            <a:ext cx="213741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7DE6118-2437-4B30-8E3C-4D2BE6020583}" type="datetimeFigureOut">
              <a:rPr lang="en-US" smtClean="0"/>
              <a:pPr/>
              <a:t>8/2/22</a:t>
            </a:fld>
            <a:endParaRPr lang="en-US" dirty="0"/>
          </a:p>
        </p:txBody>
      </p:sp>
      <p:sp>
        <p:nvSpPr>
          <p:cNvPr id="5" name="Footer Placeholder 4"/>
          <p:cNvSpPr>
            <a:spLocks noGrp="1"/>
          </p:cNvSpPr>
          <p:nvPr>
            <p:ph type="ftr" sz="quarter" idx="3"/>
          </p:nvPr>
        </p:nvSpPr>
        <p:spPr>
          <a:xfrm>
            <a:off x="594360" y="6355846"/>
            <a:ext cx="568071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72250" y="381001"/>
            <a:ext cx="197739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6188996"/>
      </p:ext>
    </p:extLst>
  </p:cSld>
  <p:clrMap bg1="dk1" tx1="lt1" bg2="dk2" tx2="lt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8" userDrawn="1">
          <p15:clr>
            <a:srgbClr val="F26B43"/>
          </p15:clr>
        </p15:guide>
        <p15:guide id="2" orient="horz" pos="1440" userDrawn="1">
          <p15:clr>
            <a:srgbClr val="F26B43"/>
          </p15:clr>
        </p15:guide>
        <p15:guide id="3" orient="horz" pos="3696" userDrawn="1">
          <p15:clr>
            <a:srgbClr val="F26B43"/>
          </p15:clr>
        </p15:guide>
        <p15:guide id="4" orient="horz" pos="432" userDrawn="1">
          <p15:clr>
            <a:srgbClr val="F26B43"/>
          </p15:clr>
        </p15:guide>
        <p15:guide id="5" orient="horz" pos="1512" userDrawn="1">
          <p15:clr>
            <a:srgbClr val="F26B43"/>
          </p15:clr>
        </p15:guide>
        <p15:guide id="6" pos="5184" userDrawn="1">
          <p15:clr>
            <a:srgbClr val="F26B43"/>
          </p15:clr>
        </p15:guide>
        <p15:guide id="7" pos="702" userDrawn="1">
          <p15:clr>
            <a:srgbClr val="F26B43"/>
          </p15:clr>
        </p15:guide>
        <p15:guide id="8" pos="64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image" Target="../media/image20.jpeg"/><Relationship Id="rId4" Type="http://schemas.openxmlformats.org/officeDocument/2006/relationships/image" Target="../media/image19.jpeg"/></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8pI4nHZv2M" TargetMode="External"/><Relationship Id="rId2" Type="http://schemas.openxmlformats.org/officeDocument/2006/relationships/hyperlink" Target="https://a-sdr.org/independer" TargetMode="External"/><Relationship Id="rId1" Type="http://schemas.openxmlformats.org/officeDocument/2006/relationships/slideLayout" Target="../slideLayouts/slideLayout2.xml"/><Relationship Id="rId6" Type="http://schemas.openxmlformats.org/officeDocument/2006/relationships/hyperlink" Target="https://github.com/maxbundscherer/independer-loras/discussions" TargetMode="External"/><Relationship Id="rId5" Type="http://schemas.openxmlformats.org/officeDocument/2006/relationships/hyperlink" Target="https://github.com/maxbundscherer/independer-loras/projects/2" TargetMode="External"/><Relationship Id="rId4" Type="http://schemas.openxmlformats.org/officeDocument/2006/relationships/hyperlink" Target="https://github.com/maxbundscherer/independer-lora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018CF-3A50-780E-1A3D-2041FFC4BE58}"/>
              </a:ext>
            </a:extLst>
          </p:cNvPr>
          <p:cNvSpPr>
            <a:spLocks noGrp="1"/>
          </p:cNvSpPr>
          <p:nvPr>
            <p:ph type="ctrTitle"/>
          </p:nvPr>
        </p:nvSpPr>
        <p:spPr>
          <a:xfrm>
            <a:off x="391129" y="1328468"/>
            <a:ext cx="8361229" cy="1268083"/>
          </a:xfrm>
        </p:spPr>
        <p:txBody>
          <a:bodyPr>
            <a:normAutofit/>
          </a:bodyPr>
          <a:lstStyle/>
          <a:p>
            <a:r>
              <a:rPr lang="en-DE" sz="3800" cap="none" dirty="0"/>
              <a:t>Independer</a:t>
            </a:r>
          </a:p>
        </p:txBody>
      </p:sp>
      <p:sp>
        <p:nvSpPr>
          <p:cNvPr id="3" name="Subtitle 2">
            <a:extLst>
              <a:ext uri="{FF2B5EF4-FFF2-40B4-BE49-F238E27FC236}">
                <a16:creationId xmlns:a16="http://schemas.microsoft.com/office/drawing/2014/main" id="{88642280-2BD5-236C-88F9-2D00DA7C75B5}"/>
              </a:ext>
            </a:extLst>
          </p:cNvPr>
          <p:cNvSpPr>
            <a:spLocks noGrp="1"/>
          </p:cNvSpPr>
          <p:nvPr>
            <p:ph type="subTitle" idx="1"/>
          </p:nvPr>
        </p:nvSpPr>
        <p:spPr>
          <a:xfrm>
            <a:off x="1155907" y="2902667"/>
            <a:ext cx="6366327" cy="1855180"/>
          </a:xfrm>
        </p:spPr>
        <p:txBody>
          <a:bodyPr>
            <a:noAutofit/>
          </a:bodyPr>
          <a:lstStyle/>
          <a:p>
            <a:r>
              <a:rPr lang="en-GB" sz="1600" dirty="0"/>
              <a:t>Open-Source Project: Encrypted messaging &amp; data sharing via </a:t>
            </a:r>
            <a:r>
              <a:rPr lang="en-GB" sz="1600" dirty="0" err="1"/>
              <a:t>LoRaS</a:t>
            </a:r>
            <a:r>
              <a:rPr lang="en-GB" sz="1600" dirty="0"/>
              <a:t> &amp; inexpensive hardware (ESP32). Independent from mobile network &amp; WIFI.</a:t>
            </a:r>
          </a:p>
          <a:p>
            <a:endParaRPr lang="en-GB" sz="1600" dirty="0"/>
          </a:p>
          <a:p>
            <a:r>
              <a:rPr lang="en-GB" sz="1600" dirty="0">
                <a:solidFill>
                  <a:schemeClr val="tx1">
                    <a:lumMod val="50000"/>
                  </a:schemeClr>
                </a:solidFill>
              </a:rPr>
              <a:t>Open-Source </a:t>
            </a:r>
            <a:r>
              <a:rPr lang="en-GB" sz="1600" dirty="0" err="1">
                <a:solidFill>
                  <a:schemeClr val="tx1">
                    <a:lumMod val="50000"/>
                  </a:schemeClr>
                </a:solidFill>
              </a:rPr>
              <a:t>Projekt</a:t>
            </a:r>
            <a:r>
              <a:rPr lang="en-GB" sz="1600" dirty="0">
                <a:solidFill>
                  <a:schemeClr val="tx1">
                    <a:lumMod val="50000"/>
                  </a:schemeClr>
                </a:solidFill>
              </a:rPr>
              <a:t>: </a:t>
            </a:r>
            <a:r>
              <a:rPr lang="en-GB" sz="1600" dirty="0" err="1">
                <a:solidFill>
                  <a:schemeClr val="tx1">
                    <a:lumMod val="50000"/>
                  </a:schemeClr>
                </a:solidFill>
              </a:rPr>
              <a:t>Verschlüsselter</a:t>
            </a:r>
            <a:r>
              <a:rPr lang="en-GB" sz="1600" dirty="0">
                <a:solidFill>
                  <a:schemeClr val="tx1">
                    <a:lumMod val="50000"/>
                  </a:schemeClr>
                </a:solidFill>
              </a:rPr>
              <a:t> </a:t>
            </a:r>
            <a:r>
              <a:rPr lang="en-GB" sz="1600" dirty="0" err="1">
                <a:solidFill>
                  <a:schemeClr val="tx1">
                    <a:lumMod val="50000"/>
                  </a:schemeClr>
                </a:solidFill>
              </a:rPr>
              <a:t>Nachrichten</a:t>
            </a:r>
            <a:r>
              <a:rPr lang="en-GB" sz="1600" dirty="0">
                <a:solidFill>
                  <a:schemeClr val="tx1">
                    <a:lumMod val="50000"/>
                  </a:schemeClr>
                </a:solidFill>
              </a:rPr>
              <a:t>- und </a:t>
            </a:r>
            <a:r>
              <a:rPr lang="en-GB" sz="1600" dirty="0" err="1">
                <a:solidFill>
                  <a:schemeClr val="tx1">
                    <a:lumMod val="50000"/>
                  </a:schemeClr>
                </a:solidFill>
              </a:rPr>
              <a:t>Datenaustausch</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LoRaS</a:t>
            </a:r>
            <a:r>
              <a:rPr lang="en-GB" sz="1600" dirty="0">
                <a:solidFill>
                  <a:schemeClr val="tx1">
                    <a:lumMod val="50000"/>
                  </a:schemeClr>
                </a:solidFill>
              </a:rPr>
              <a:t> &amp; </a:t>
            </a:r>
            <a:r>
              <a:rPr lang="en-GB" sz="1600" dirty="0" err="1">
                <a:solidFill>
                  <a:schemeClr val="tx1">
                    <a:lumMod val="50000"/>
                  </a:schemeClr>
                </a:solidFill>
              </a:rPr>
              <a:t>kostengünstiger</a:t>
            </a:r>
            <a:r>
              <a:rPr lang="en-GB" sz="1600" dirty="0">
                <a:solidFill>
                  <a:schemeClr val="tx1">
                    <a:lumMod val="50000"/>
                  </a:schemeClr>
                </a:solidFill>
              </a:rPr>
              <a:t> Hardware (ESP32). </a:t>
            </a:r>
            <a:r>
              <a:rPr lang="en-GB" sz="1600" dirty="0" err="1">
                <a:solidFill>
                  <a:schemeClr val="tx1">
                    <a:lumMod val="50000"/>
                  </a:schemeClr>
                </a:solidFill>
              </a:rPr>
              <a:t>Unabhängig</a:t>
            </a:r>
            <a:r>
              <a:rPr lang="en-GB" sz="1600" dirty="0">
                <a:solidFill>
                  <a:schemeClr val="tx1">
                    <a:lumMod val="50000"/>
                  </a:schemeClr>
                </a:solidFill>
              </a:rPr>
              <a:t> </a:t>
            </a:r>
            <a:r>
              <a:rPr lang="en-GB" sz="1600" dirty="0" err="1">
                <a:solidFill>
                  <a:schemeClr val="tx1">
                    <a:lumMod val="50000"/>
                  </a:schemeClr>
                </a:solidFill>
              </a:rPr>
              <a:t>vom</a:t>
            </a:r>
            <a:r>
              <a:rPr lang="en-GB" sz="1600" dirty="0">
                <a:solidFill>
                  <a:schemeClr val="tx1">
                    <a:lumMod val="50000"/>
                  </a:schemeClr>
                </a:solidFill>
              </a:rPr>
              <a:t> </a:t>
            </a:r>
            <a:r>
              <a:rPr lang="en-GB" sz="1600" dirty="0" err="1">
                <a:solidFill>
                  <a:schemeClr val="tx1">
                    <a:lumMod val="50000"/>
                  </a:schemeClr>
                </a:solidFill>
              </a:rPr>
              <a:t>Mobilfunknetz</a:t>
            </a:r>
            <a:r>
              <a:rPr lang="en-GB" sz="1600" dirty="0">
                <a:solidFill>
                  <a:schemeClr val="tx1">
                    <a:lumMod val="50000"/>
                  </a:schemeClr>
                </a:solidFill>
              </a:rPr>
              <a:t> &amp; WIFI.</a:t>
            </a:r>
          </a:p>
          <a:p>
            <a:endParaRPr lang="en-GB" sz="1600" dirty="0"/>
          </a:p>
        </p:txBody>
      </p:sp>
      <p:sp>
        <p:nvSpPr>
          <p:cNvPr id="5" name="Subtitle 2">
            <a:extLst>
              <a:ext uri="{FF2B5EF4-FFF2-40B4-BE49-F238E27FC236}">
                <a16:creationId xmlns:a16="http://schemas.microsoft.com/office/drawing/2014/main" id="{2701DA0E-1912-7618-507E-4BE68B57E9D0}"/>
              </a:ext>
            </a:extLst>
          </p:cNvPr>
          <p:cNvSpPr txBox="1">
            <a:spLocks/>
          </p:cNvSpPr>
          <p:nvPr/>
        </p:nvSpPr>
        <p:spPr>
          <a:xfrm>
            <a:off x="6570421" y="648295"/>
            <a:ext cx="2116380" cy="77784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de-DE" dirty="0"/>
              <a:t>22-08-02</a:t>
            </a:r>
            <a:endParaRPr lang="en-GB" dirty="0"/>
          </a:p>
        </p:txBody>
      </p:sp>
    </p:spTree>
    <p:extLst>
      <p:ext uri="{BB962C8B-B14F-4D97-AF65-F5344CB8AC3E}">
        <p14:creationId xmlns:p14="http://schemas.microsoft.com/office/powerpoint/2010/main" val="2931779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electronics&#10;&#10;Description automatically generated">
            <a:extLst>
              <a:ext uri="{FF2B5EF4-FFF2-40B4-BE49-F238E27FC236}">
                <a16:creationId xmlns:a16="http://schemas.microsoft.com/office/drawing/2014/main" id="{8E140E16-3DEF-2C44-8938-0DB463752711}"/>
              </a:ext>
            </a:extLst>
          </p:cNvPr>
          <p:cNvPicPr>
            <a:picLocks noChangeAspect="1"/>
          </p:cNvPicPr>
          <p:nvPr/>
        </p:nvPicPr>
        <p:blipFill rotWithShape="1">
          <a:blip r:embed="rId2"/>
          <a:srcRect l="2946" t="15707" r="18716" b="13351"/>
          <a:stretch/>
        </p:blipFill>
        <p:spPr>
          <a:xfrm>
            <a:off x="815650" y="2584606"/>
            <a:ext cx="3962400" cy="2691252"/>
          </a:xfrm>
          <a:prstGeom prst="rect">
            <a:avLst/>
          </a:prstGeom>
        </p:spPr>
      </p:pic>
      <p:pic>
        <p:nvPicPr>
          <p:cNvPr id="11" name="Picture 10" descr="A picture containing wall, indoor&#10;&#10;Description automatically generated">
            <a:extLst>
              <a:ext uri="{FF2B5EF4-FFF2-40B4-BE49-F238E27FC236}">
                <a16:creationId xmlns:a16="http://schemas.microsoft.com/office/drawing/2014/main" id="{EC22BEF8-E3C3-4428-445D-F9FF066C4E96}"/>
              </a:ext>
            </a:extLst>
          </p:cNvPr>
          <p:cNvPicPr>
            <a:picLocks noChangeAspect="1"/>
          </p:cNvPicPr>
          <p:nvPr/>
        </p:nvPicPr>
        <p:blipFill rotWithShape="1">
          <a:blip r:embed="rId3"/>
          <a:srcRect l="30096" t="6603" r="22857" b="9334"/>
          <a:stretch/>
        </p:blipFill>
        <p:spPr>
          <a:xfrm>
            <a:off x="5287500" y="1287332"/>
            <a:ext cx="2976332" cy="3988526"/>
          </a:xfrm>
          <a:prstGeom prst="rect">
            <a:avLst/>
          </a:prstGeom>
        </p:spPr>
      </p:pic>
      <p:sp>
        <p:nvSpPr>
          <p:cNvPr id="12" name="Content Placeholder 2">
            <a:extLst>
              <a:ext uri="{FF2B5EF4-FFF2-40B4-BE49-F238E27FC236}">
                <a16:creationId xmlns:a16="http://schemas.microsoft.com/office/drawing/2014/main" id="{553503B3-0F7B-123C-3723-EEA1B58F7D3F}"/>
              </a:ext>
            </a:extLst>
          </p:cNvPr>
          <p:cNvSpPr>
            <a:spLocks noGrp="1"/>
          </p:cNvSpPr>
          <p:nvPr>
            <p:ph idx="1"/>
          </p:nvPr>
        </p:nvSpPr>
        <p:spPr>
          <a:xfrm>
            <a:off x="815650" y="5729007"/>
            <a:ext cx="3962400" cy="426720"/>
          </a:xfrm>
        </p:spPr>
        <p:txBody>
          <a:bodyPr>
            <a:noAutofit/>
          </a:bodyPr>
          <a:lstStyle/>
          <a:p>
            <a:pPr marL="0" indent="0" algn="ctr">
              <a:buNone/>
            </a:pPr>
            <a:r>
              <a:rPr lang="en-DE" sz="3800" dirty="0"/>
              <a:t>Actor</a:t>
            </a:r>
          </a:p>
        </p:txBody>
      </p:sp>
      <p:sp>
        <p:nvSpPr>
          <p:cNvPr id="13" name="Content Placeholder 2">
            <a:extLst>
              <a:ext uri="{FF2B5EF4-FFF2-40B4-BE49-F238E27FC236}">
                <a16:creationId xmlns:a16="http://schemas.microsoft.com/office/drawing/2014/main" id="{E8AE3B7E-2092-C7A7-73D6-B0928D83ED65}"/>
              </a:ext>
            </a:extLst>
          </p:cNvPr>
          <p:cNvSpPr txBox="1">
            <a:spLocks/>
          </p:cNvSpPr>
          <p:nvPr/>
        </p:nvSpPr>
        <p:spPr>
          <a:xfrm>
            <a:off x="5287499" y="5729007"/>
            <a:ext cx="2976333" cy="426720"/>
          </a:xfrm>
          <a:prstGeom prst="rect">
            <a:avLst/>
          </a:prstGeom>
        </p:spPr>
        <p:txBody>
          <a:bodyPr vert="horz" lIns="91440" tIns="45720" rIns="91440" bIns="45720" rtlCol="0">
            <a:noAutofit/>
          </a:bodyPr>
          <a:lstStyle>
            <a:lvl1pPr marL="384048" indent="-384048" algn="l" defTabSz="6858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ctr">
              <a:buFont typeface="Franklin Gothic Book" panose="020B0503020102020204" pitchFamily="34" charset="0"/>
              <a:buNone/>
            </a:pPr>
            <a:r>
              <a:rPr lang="en-DE" sz="3800" dirty="0"/>
              <a:t>Gateway</a:t>
            </a:r>
          </a:p>
        </p:txBody>
      </p:sp>
    </p:spTree>
    <p:extLst>
      <p:ext uri="{BB962C8B-B14F-4D97-AF65-F5344CB8AC3E}">
        <p14:creationId xmlns:p14="http://schemas.microsoft.com/office/powerpoint/2010/main" val="1131295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8B08C-3AC9-CBE8-2CAA-39FA1BDA6555}"/>
              </a:ext>
            </a:extLst>
          </p:cNvPr>
          <p:cNvSpPr>
            <a:spLocks noGrp="1"/>
          </p:cNvSpPr>
          <p:nvPr>
            <p:ph type="title"/>
          </p:nvPr>
        </p:nvSpPr>
        <p:spPr/>
        <p:txBody>
          <a:bodyPr>
            <a:normAutofit/>
          </a:bodyPr>
          <a:lstStyle/>
          <a:p>
            <a:r>
              <a:rPr lang="en-DE" sz="3800" cap="none" dirty="0"/>
              <a:t>Features 1/3</a:t>
            </a:r>
          </a:p>
        </p:txBody>
      </p:sp>
      <p:sp>
        <p:nvSpPr>
          <p:cNvPr id="3" name="Content Placeholder 2">
            <a:extLst>
              <a:ext uri="{FF2B5EF4-FFF2-40B4-BE49-F238E27FC236}">
                <a16:creationId xmlns:a16="http://schemas.microsoft.com/office/drawing/2014/main" id="{4B34C317-F3A4-6364-39A7-68D2CEA6CE94}"/>
              </a:ext>
            </a:extLst>
          </p:cNvPr>
          <p:cNvSpPr>
            <a:spLocks noGrp="1"/>
          </p:cNvSpPr>
          <p:nvPr>
            <p:ph idx="1"/>
          </p:nvPr>
        </p:nvSpPr>
        <p:spPr>
          <a:xfrm>
            <a:off x="594361" y="2194560"/>
            <a:ext cx="4561114" cy="4069080"/>
          </a:xfrm>
        </p:spPr>
        <p:txBody>
          <a:bodyPr>
            <a:noAutofit/>
          </a:bodyPr>
          <a:lstStyle/>
          <a:p>
            <a:pPr>
              <a:lnSpc>
                <a:spcPct val="100000"/>
              </a:lnSpc>
            </a:pPr>
            <a:r>
              <a:rPr lang="en-GB" sz="1600" u="sng" dirty="0"/>
              <a:t>Actor to Actor (via </a:t>
            </a:r>
            <a:r>
              <a:rPr lang="en-GB" sz="1600" u="sng" dirty="0" err="1"/>
              <a:t>LoRaS</a:t>
            </a:r>
            <a:r>
              <a:rPr lang="en-GB" sz="1600" u="sng" dirty="0"/>
              <a:t>):</a:t>
            </a:r>
            <a:r>
              <a:rPr lang="en-GB" sz="1600" dirty="0"/>
              <a:t> Send messages directly between two Actors.</a:t>
            </a:r>
          </a:p>
          <a:p>
            <a:pPr lvl="1">
              <a:lnSpc>
                <a:spcPct val="100000"/>
              </a:lnSpc>
            </a:pPr>
            <a:r>
              <a:rPr lang="en-GB" sz="1600" dirty="0" err="1">
                <a:solidFill>
                  <a:schemeClr val="tx1">
                    <a:lumMod val="50000"/>
                  </a:schemeClr>
                </a:solidFill>
              </a:rPr>
              <a:t>Kommunikation</a:t>
            </a:r>
            <a:r>
              <a:rPr lang="en-GB" sz="1600" dirty="0">
                <a:solidFill>
                  <a:schemeClr val="tx1">
                    <a:lumMod val="50000"/>
                  </a:schemeClr>
                </a:solidFill>
              </a:rPr>
              <a:t> von </a:t>
            </a:r>
            <a:r>
              <a:rPr lang="en-GB" sz="1600" dirty="0" err="1">
                <a:solidFill>
                  <a:schemeClr val="tx1">
                    <a:lumMod val="50000"/>
                  </a:schemeClr>
                </a:solidFill>
              </a:rPr>
              <a:t>Aktor</a:t>
            </a:r>
            <a:r>
              <a:rPr lang="en-GB" sz="1600" dirty="0">
                <a:solidFill>
                  <a:schemeClr val="tx1">
                    <a:lumMod val="50000"/>
                  </a:schemeClr>
                </a:solidFill>
              </a:rPr>
              <a:t> </a:t>
            </a:r>
            <a:r>
              <a:rPr lang="en-GB" sz="1600" dirty="0" err="1">
                <a:solidFill>
                  <a:schemeClr val="tx1">
                    <a:lumMod val="50000"/>
                  </a:schemeClr>
                </a:solidFill>
              </a:rPr>
              <a:t>zu</a:t>
            </a:r>
            <a:r>
              <a:rPr lang="en-GB" sz="1600" dirty="0">
                <a:solidFill>
                  <a:schemeClr val="tx1">
                    <a:lumMod val="50000"/>
                  </a:schemeClr>
                </a:solidFill>
              </a:rPr>
              <a:t> </a:t>
            </a:r>
            <a:r>
              <a:rPr lang="en-GB" sz="1600" dirty="0" err="1">
                <a:solidFill>
                  <a:schemeClr val="tx1">
                    <a:lumMod val="50000"/>
                  </a:schemeClr>
                </a:solidFill>
              </a:rPr>
              <a:t>Aktor</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LoRaS</a:t>
            </a:r>
            <a:r>
              <a:rPr lang="en-GB" sz="1600" dirty="0">
                <a:solidFill>
                  <a:schemeClr val="tx1">
                    <a:lumMod val="50000"/>
                  </a:schemeClr>
                </a:solidFill>
              </a:rPr>
              <a:t>): Sende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direkt</a:t>
            </a:r>
            <a:r>
              <a:rPr lang="en-GB" sz="1600" dirty="0">
                <a:solidFill>
                  <a:schemeClr val="tx1">
                    <a:lumMod val="50000"/>
                  </a:schemeClr>
                </a:solidFill>
              </a:rPr>
              <a:t> </a:t>
            </a:r>
            <a:r>
              <a:rPr lang="en-GB" sz="1600" dirty="0" err="1">
                <a:solidFill>
                  <a:schemeClr val="tx1">
                    <a:lumMod val="50000"/>
                  </a:schemeClr>
                </a:solidFill>
              </a:rPr>
              <a:t>zwischen</a:t>
            </a:r>
            <a:r>
              <a:rPr lang="en-GB" sz="1600" dirty="0">
                <a:solidFill>
                  <a:schemeClr val="tx1">
                    <a:lumMod val="50000"/>
                  </a:schemeClr>
                </a:solidFill>
              </a:rPr>
              <a:t> </a:t>
            </a:r>
            <a:r>
              <a:rPr lang="en-GB" sz="1600" dirty="0" err="1">
                <a:solidFill>
                  <a:schemeClr val="tx1">
                    <a:lumMod val="50000"/>
                  </a:schemeClr>
                </a:solidFill>
              </a:rPr>
              <a:t>zwei</a:t>
            </a:r>
            <a:r>
              <a:rPr lang="en-GB" sz="1600" dirty="0">
                <a:solidFill>
                  <a:schemeClr val="tx1">
                    <a:lumMod val="50000"/>
                  </a:schemeClr>
                </a:solidFill>
              </a:rPr>
              <a:t> </a:t>
            </a:r>
            <a:r>
              <a:rPr lang="en-GB" sz="1600" dirty="0" err="1">
                <a:solidFill>
                  <a:schemeClr val="tx1">
                    <a:lumMod val="50000"/>
                  </a:schemeClr>
                </a:solidFill>
              </a:rPr>
              <a:t>Aktoren</a:t>
            </a:r>
            <a:r>
              <a:rPr lang="en-GB" sz="1600" dirty="0">
                <a:solidFill>
                  <a:schemeClr val="tx1">
                    <a:lumMod val="50000"/>
                  </a:schemeClr>
                </a:solidFill>
              </a:rPr>
              <a:t>.</a:t>
            </a:r>
          </a:p>
          <a:p>
            <a:pPr lvl="1">
              <a:lnSpc>
                <a:spcPct val="100000"/>
              </a:lnSpc>
            </a:pPr>
            <a:endParaRPr lang="en-GB" sz="1600" dirty="0"/>
          </a:p>
          <a:p>
            <a:pPr>
              <a:lnSpc>
                <a:spcPct val="100000"/>
              </a:lnSpc>
            </a:pPr>
            <a:r>
              <a:rPr lang="en-GB" sz="1600" u="sng" dirty="0"/>
              <a:t>Actor to Gateway (via </a:t>
            </a:r>
            <a:r>
              <a:rPr lang="en-GB" sz="1600" u="sng" dirty="0" err="1"/>
              <a:t>LoRaS</a:t>
            </a:r>
            <a:r>
              <a:rPr lang="en-GB" sz="1600" u="sng" dirty="0"/>
              <a:t>):</a:t>
            </a:r>
            <a:r>
              <a:rPr lang="en-GB" sz="1600" dirty="0"/>
              <a:t> Send messages via Gateway. Actors can query their messages from Gateways.</a:t>
            </a:r>
          </a:p>
          <a:p>
            <a:pPr lvl="1">
              <a:lnSpc>
                <a:spcPct val="100000"/>
              </a:lnSpc>
            </a:pPr>
            <a:r>
              <a:rPr lang="en-GB" sz="1600" dirty="0" err="1">
                <a:solidFill>
                  <a:schemeClr val="tx1">
                    <a:lumMod val="50000"/>
                  </a:schemeClr>
                </a:solidFill>
              </a:rPr>
              <a:t>Kommunikation</a:t>
            </a:r>
            <a:r>
              <a:rPr lang="en-GB" sz="1600" dirty="0">
                <a:solidFill>
                  <a:schemeClr val="tx1">
                    <a:lumMod val="50000"/>
                  </a:schemeClr>
                </a:solidFill>
              </a:rPr>
              <a:t> </a:t>
            </a:r>
            <a:r>
              <a:rPr lang="en-GB" sz="1600" dirty="0" err="1">
                <a:solidFill>
                  <a:schemeClr val="tx1">
                    <a:lumMod val="50000"/>
                  </a:schemeClr>
                </a:solidFill>
              </a:rPr>
              <a:t>zwischen</a:t>
            </a:r>
            <a:r>
              <a:rPr lang="en-GB" sz="1600" dirty="0">
                <a:solidFill>
                  <a:schemeClr val="tx1">
                    <a:lumMod val="50000"/>
                  </a:schemeClr>
                </a:solidFill>
              </a:rPr>
              <a:t> </a:t>
            </a:r>
            <a:r>
              <a:rPr lang="en-GB" sz="1600" dirty="0" err="1">
                <a:solidFill>
                  <a:schemeClr val="tx1">
                    <a:lumMod val="50000"/>
                  </a:schemeClr>
                </a:solidFill>
              </a:rPr>
              <a:t>Aktor</a:t>
            </a:r>
            <a:r>
              <a:rPr lang="en-GB" sz="1600" dirty="0">
                <a:solidFill>
                  <a:schemeClr val="tx1">
                    <a:lumMod val="50000"/>
                  </a:schemeClr>
                </a:solidFill>
              </a:rPr>
              <a:t> und Gateway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LoRaS</a:t>
            </a:r>
            <a:r>
              <a:rPr lang="en-GB" sz="1600" dirty="0">
                <a:solidFill>
                  <a:schemeClr val="tx1">
                    <a:lumMod val="50000"/>
                  </a:schemeClr>
                </a:solidFill>
              </a:rPr>
              <a:t>): Sende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ein</a:t>
            </a:r>
            <a:r>
              <a:rPr lang="en-GB" sz="1600" dirty="0">
                <a:solidFill>
                  <a:schemeClr val="tx1">
                    <a:lumMod val="50000"/>
                  </a:schemeClr>
                </a:solidFill>
              </a:rPr>
              <a:t> Gateway. </a:t>
            </a:r>
            <a:r>
              <a:rPr lang="en-GB" sz="1600" dirty="0" err="1">
                <a:solidFill>
                  <a:schemeClr val="tx1">
                    <a:lumMod val="50000"/>
                  </a:schemeClr>
                </a:solidFill>
              </a:rPr>
              <a:t>Aktoren</a:t>
            </a:r>
            <a:r>
              <a:rPr lang="en-GB" sz="1600" dirty="0">
                <a:solidFill>
                  <a:schemeClr val="tx1">
                    <a:lumMod val="50000"/>
                  </a:schemeClr>
                </a:solidFill>
              </a:rPr>
              <a:t> </a:t>
            </a:r>
            <a:r>
              <a:rPr lang="en-GB" sz="1600" dirty="0" err="1">
                <a:solidFill>
                  <a:schemeClr val="tx1">
                    <a:lumMod val="50000"/>
                  </a:schemeClr>
                </a:solidFill>
              </a:rPr>
              <a:t>können</a:t>
            </a:r>
            <a:r>
              <a:rPr lang="en-GB" sz="1600" dirty="0">
                <a:solidFill>
                  <a:schemeClr val="tx1">
                    <a:lumMod val="50000"/>
                  </a:schemeClr>
                </a:solidFill>
              </a:rPr>
              <a:t> </a:t>
            </a:r>
            <a:r>
              <a:rPr lang="en-GB" sz="1600" dirty="0" err="1">
                <a:solidFill>
                  <a:schemeClr val="tx1">
                    <a:lumMod val="50000"/>
                  </a:schemeClr>
                </a:solidFill>
              </a:rPr>
              <a:t>ihre</a:t>
            </a:r>
            <a:r>
              <a:rPr lang="en-GB" sz="1600" dirty="0">
                <a:solidFill>
                  <a:schemeClr val="tx1">
                    <a:lumMod val="50000"/>
                  </a:schemeClr>
                </a:solidFill>
              </a:rPr>
              <a:t>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ein</a:t>
            </a:r>
            <a:r>
              <a:rPr lang="en-GB" sz="1600" dirty="0">
                <a:solidFill>
                  <a:schemeClr val="tx1">
                    <a:lumMod val="50000"/>
                  </a:schemeClr>
                </a:solidFill>
              </a:rPr>
              <a:t> Gateway </a:t>
            </a:r>
            <a:r>
              <a:rPr lang="en-GB" sz="1600" dirty="0" err="1">
                <a:solidFill>
                  <a:schemeClr val="tx1">
                    <a:lumMod val="50000"/>
                  </a:schemeClr>
                </a:solidFill>
              </a:rPr>
              <a:t>abfragen</a:t>
            </a:r>
            <a:r>
              <a:rPr lang="en-GB" sz="1600" dirty="0">
                <a:solidFill>
                  <a:schemeClr val="tx1">
                    <a:lumMod val="50000"/>
                  </a:schemeClr>
                </a:solidFill>
              </a:rPr>
              <a:t>.</a:t>
            </a:r>
            <a:endParaRPr lang="en-DE" sz="1600" dirty="0">
              <a:solidFill>
                <a:schemeClr val="tx1">
                  <a:lumMod val="50000"/>
                </a:schemeClr>
              </a:solidFill>
            </a:endParaRPr>
          </a:p>
        </p:txBody>
      </p:sp>
      <p:pic>
        <p:nvPicPr>
          <p:cNvPr id="7" name="Picture 6">
            <a:extLst>
              <a:ext uri="{FF2B5EF4-FFF2-40B4-BE49-F238E27FC236}">
                <a16:creationId xmlns:a16="http://schemas.microsoft.com/office/drawing/2014/main" id="{342C38B9-2B2B-4FE6-3955-C0C3D4652891}"/>
              </a:ext>
            </a:extLst>
          </p:cNvPr>
          <p:cNvPicPr>
            <a:picLocks noChangeAspect="1"/>
          </p:cNvPicPr>
          <p:nvPr/>
        </p:nvPicPr>
        <p:blipFill rotWithShape="1">
          <a:blip r:embed="rId2"/>
          <a:srcRect l="23640" t="20312" r="43364" b="25850"/>
          <a:stretch/>
        </p:blipFill>
        <p:spPr>
          <a:xfrm>
            <a:off x="6271404" y="2057400"/>
            <a:ext cx="2250198" cy="1393781"/>
          </a:xfrm>
          <a:prstGeom prst="rect">
            <a:avLst/>
          </a:prstGeom>
        </p:spPr>
      </p:pic>
      <p:pic>
        <p:nvPicPr>
          <p:cNvPr id="8" name="Picture 7">
            <a:extLst>
              <a:ext uri="{FF2B5EF4-FFF2-40B4-BE49-F238E27FC236}">
                <a16:creationId xmlns:a16="http://schemas.microsoft.com/office/drawing/2014/main" id="{2158322A-FB2A-C59F-1CED-812F47371515}"/>
              </a:ext>
            </a:extLst>
          </p:cNvPr>
          <p:cNvPicPr>
            <a:picLocks noChangeAspect="1"/>
          </p:cNvPicPr>
          <p:nvPr/>
        </p:nvPicPr>
        <p:blipFill rotWithShape="1">
          <a:blip r:embed="rId3"/>
          <a:srcRect l="23640" t="14099" r="43364" b="26770"/>
          <a:stretch/>
        </p:blipFill>
        <p:spPr>
          <a:xfrm>
            <a:off x="6271404" y="3577162"/>
            <a:ext cx="2250199" cy="1528119"/>
          </a:xfrm>
          <a:prstGeom prst="rect">
            <a:avLst/>
          </a:prstGeom>
        </p:spPr>
      </p:pic>
      <p:pic>
        <p:nvPicPr>
          <p:cNvPr id="9" name="Picture 8">
            <a:extLst>
              <a:ext uri="{FF2B5EF4-FFF2-40B4-BE49-F238E27FC236}">
                <a16:creationId xmlns:a16="http://schemas.microsoft.com/office/drawing/2014/main" id="{F8573AD7-BAD8-B4D8-906A-8251B7D0CEA7}"/>
              </a:ext>
            </a:extLst>
          </p:cNvPr>
          <p:cNvPicPr>
            <a:picLocks noChangeAspect="1"/>
          </p:cNvPicPr>
          <p:nvPr/>
        </p:nvPicPr>
        <p:blipFill rotWithShape="1">
          <a:blip r:embed="rId4"/>
          <a:srcRect l="23640" t="19695" r="43364" b="29020"/>
          <a:stretch/>
        </p:blipFill>
        <p:spPr>
          <a:xfrm>
            <a:off x="6271404" y="5237035"/>
            <a:ext cx="2250198" cy="1293027"/>
          </a:xfrm>
          <a:prstGeom prst="rect">
            <a:avLst/>
          </a:prstGeom>
        </p:spPr>
      </p:pic>
    </p:spTree>
    <p:extLst>
      <p:ext uri="{BB962C8B-B14F-4D97-AF65-F5344CB8AC3E}">
        <p14:creationId xmlns:p14="http://schemas.microsoft.com/office/powerpoint/2010/main" val="4007554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8B08C-3AC9-CBE8-2CAA-39FA1BDA6555}"/>
              </a:ext>
            </a:extLst>
          </p:cNvPr>
          <p:cNvSpPr>
            <a:spLocks noGrp="1"/>
          </p:cNvSpPr>
          <p:nvPr>
            <p:ph type="title"/>
          </p:nvPr>
        </p:nvSpPr>
        <p:spPr/>
        <p:txBody>
          <a:bodyPr>
            <a:normAutofit/>
          </a:bodyPr>
          <a:lstStyle/>
          <a:p>
            <a:r>
              <a:rPr lang="en-DE" sz="3800" cap="none" dirty="0"/>
              <a:t>Features 2/3</a:t>
            </a:r>
          </a:p>
        </p:txBody>
      </p:sp>
      <p:sp>
        <p:nvSpPr>
          <p:cNvPr id="3" name="Content Placeholder 2">
            <a:extLst>
              <a:ext uri="{FF2B5EF4-FFF2-40B4-BE49-F238E27FC236}">
                <a16:creationId xmlns:a16="http://schemas.microsoft.com/office/drawing/2014/main" id="{4B34C317-F3A4-6364-39A7-68D2CEA6CE94}"/>
              </a:ext>
            </a:extLst>
          </p:cNvPr>
          <p:cNvSpPr>
            <a:spLocks noGrp="1"/>
          </p:cNvSpPr>
          <p:nvPr>
            <p:ph idx="1"/>
          </p:nvPr>
        </p:nvSpPr>
        <p:spPr>
          <a:xfrm>
            <a:off x="594361" y="2194560"/>
            <a:ext cx="4561114" cy="4069080"/>
          </a:xfrm>
        </p:spPr>
        <p:txBody>
          <a:bodyPr>
            <a:noAutofit/>
          </a:bodyPr>
          <a:lstStyle/>
          <a:p>
            <a:pPr>
              <a:lnSpc>
                <a:spcPct val="100000"/>
              </a:lnSpc>
            </a:pPr>
            <a:r>
              <a:rPr lang="en-GB" sz="1600" u="sng" dirty="0"/>
              <a:t>Actor to Actor (via WIFI/Internet):</a:t>
            </a:r>
            <a:r>
              <a:rPr lang="en-GB" sz="1600" dirty="0"/>
              <a:t> Send messages via Internet. Actors can query their messages from WIFI/Internet.</a:t>
            </a:r>
          </a:p>
          <a:p>
            <a:pPr lvl="1">
              <a:lnSpc>
                <a:spcPct val="100000"/>
              </a:lnSpc>
            </a:pPr>
            <a:r>
              <a:rPr lang="en-GB" sz="1600" dirty="0" err="1">
                <a:solidFill>
                  <a:schemeClr val="tx1">
                    <a:lumMod val="50000"/>
                  </a:schemeClr>
                </a:solidFill>
              </a:rPr>
              <a:t>Kommunikation</a:t>
            </a:r>
            <a:r>
              <a:rPr lang="en-GB" sz="1600" dirty="0">
                <a:solidFill>
                  <a:schemeClr val="tx1">
                    <a:lumMod val="50000"/>
                  </a:schemeClr>
                </a:solidFill>
              </a:rPr>
              <a:t> von </a:t>
            </a:r>
            <a:r>
              <a:rPr lang="en-GB" sz="1600" dirty="0" err="1">
                <a:solidFill>
                  <a:schemeClr val="tx1">
                    <a:lumMod val="50000"/>
                  </a:schemeClr>
                </a:solidFill>
              </a:rPr>
              <a:t>Aktor</a:t>
            </a:r>
            <a:r>
              <a:rPr lang="en-GB" sz="1600" dirty="0">
                <a:solidFill>
                  <a:schemeClr val="tx1">
                    <a:lumMod val="50000"/>
                  </a:schemeClr>
                </a:solidFill>
              </a:rPr>
              <a:t> </a:t>
            </a:r>
            <a:r>
              <a:rPr lang="en-GB" sz="1600" dirty="0" err="1">
                <a:solidFill>
                  <a:schemeClr val="tx1">
                    <a:lumMod val="50000"/>
                  </a:schemeClr>
                </a:solidFill>
              </a:rPr>
              <a:t>zu</a:t>
            </a:r>
            <a:r>
              <a:rPr lang="en-GB" sz="1600" dirty="0">
                <a:solidFill>
                  <a:schemeClr val="tx1">
                    <a:lumMod val="50000"/>
                  </a:schemeClr>
                </a:solidFill>
              </a:rPr>
              <a:t> </a:t>
            </a:r>
            <a:r>
              <a:rPr lang="en-GB" sz="1600" dirty="0" err="1">
                <a:solidFill>
                  <a:schemeClr val="tx1">
                    <a:lumMod val="50000"/>
                  </a:schemeClr>
                </a:solidFill>
              </a:rPr>
              <a:t>Aktor</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WIFI/Internet): Sende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das Internet. </a:t>
            </a:r>
            <a:r>
              <a:rPr lang="en-GB" sz="1600" dirty="0" err="1">
                <a:solidFill>
                  <a:schemeClr val="tx1">
                    <a:lumMod val="50000"/>
                  </a:schemeClr>
                </a:solidFill>
              </a:rPr>
              <a:t>Aktoren</a:t>
            </a:r>
            <a:r>
              <a:rPr lang="en-GB" sz="1600" dirty="0">
                <a:solidFill>
                  <a:schemeClr val="tx1">
                    <a:lumMod val="50000"/>
                  </a:schemeClr>
                </a:solidFill>
              </a:rPr>
              <a:t> </a:t>
            </a:r>
            <a:r>
              <a:rPr lang="en-GB" sz="1600" dirty="0" err="1">
                <a:solidFill>
                  <a:schemeClr val="tx1">
                    <a:lumMod val="50000"/>
                  </a:schemeClr>
                </a:solidFill>
              </a:rPr>
              <a:t>können</a:t>
            </a:r>
            <a:r>
              <a:rPr lang="en-GB" sz="1600" dirty="0">
                <a:solidFill>
                  <a:schemeClr val="tx1">
                    <a:lumMod val="50000"/>
                  </a:schemeClr>
                </a:solidFill>
              </a:rPr>
              <a:t> </a:t>
            </a:r>
            <a:r>
              <a:rPr lang="en-GB" sz="1600" dirty="0" err="1">
                <a:solidFill>
                  <a:schemeClr val="tx1">
                    <a:lumMod val="50000"/>
                  </a:schemeClr>
                </a:solidFill>
              </a:rPr>
              <a:t>ihre</a:t>
            </a:r>
            <a:r>
              <a:rPr lang="en-GB" sz="1600" dirty="0">
                <a:solidFill>
                  <a:schemeClr val="tx1">
                    <a:lumMod val="50000"/>
                  </a:schemeClr>
                </a:solidFill>
              </a:rPr>
              <a:t>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WIFI/Internet </a:t>
            </a:r>
            <a:r>
              <a:rPr lang="en-GB" sz="1600" dirty="0" err="1">
                <a:solidFill>
                  <a:schemeClr val="tx1">
                    <a:lumMod val="50000"/>
                  </a:schemeClr>
                </a:solidFill>
              </a:rPr>
              <a:t>abfragen</a:t>
            </a:r>
            <a:r>
              <a:rPr lang="en-GB" sz="1600" dirty="0">
                <a:solidFill>
                  <a:schemeClr val="tx1">
                    <a:lumMod val="50000"/>
                  </a:schemeClr>
                </a:solidFill>
              </a:rPr>
              <a:t>.</a:t>
            </a:r>
          </a:p>
          <a:p>
            <a:pPr lvl="1">
              <a:lnSpc>
                <a:spcPct val="100000"/>
              </a:lnSpc>
            </a:pPr>
            <a:endParaRPr lang="en-GB" sz="1600" dirty="0"/>
          </a:p>
          <a:p>
            <a:pPr>
              <a:lnSpc>
                <a:spcPct val="100000"/>
              </a:lnSpc>
            </a:pPr>
            <a:r>
              <a:rPr lang="en-GB" sz="1600" u="sng" dirty="0"/>
              <a:t>Who is near me?</a:t>
            </a:r>
            <a:r>
              <a:rPr lang="en-GB" sz="1600" dirty="0"/>
              <a:t> Scan the environment to find other </a:t>
            </a:r>
            <a:r>
              <a:rPr lang="en-GB" sz="1600" dirty="0" err="1"/>
              <a:t>Independers</a:t>
            </a:r>
            <a:r>
              <a:rPr lang="en-GB" sz="1600" dirty="0"/>
              <a:t>.</a:t>
            </a:r>
          </a:p>
          <a:p>
            <a:pPr lvl="1">
              <a:lnSpc>
                <a:spcPct val="100000"/>
              </a:lnSpc>
            </a:pPr>
            <a:r>
              <a:rPr lang="en-GB" sz="1600" dirty="0" err="1">
                <a:solidFill>
                  <a:schemeClr val="tx1">
                    <a:lumMod val="50000"/>
                  </a:schemeClr>
                </a:solidFill>
              </a:rPr>
              <a:t>Wer</a:t>
            </a:r>
            <a:r>
              <a:rPr lang="en-GB" sz="1600" dirty="0">
                <a:solidFill>
                  <a:schemeClr val="tx1">
                    <a:lumMod val="50000"/>
                  </a:schemeClr>
                </a:solidFill>
              </a:rPr>
              <a:t> </a:t>
            </a:r>
            <a:r>
              <a:rPr lang="en-GB" sz="1600" dirty="0" err="1">
                <a:solidFill>
                  <a:schemeClr val="tx1">
                    <a:lumMod val="50000"/>
                  </a:schemeClr>
                </a:solidFill>
              </a:rPr>
              <a:t>ist</a:t>
            </a:r>
            <a:r>
              <a:rPr lang="en-GB" sz="1600" dirty="0">
                <a:solidFill>
                  <a:schemeClr val="tx1">
                    <a:lumMod val="50000"/>
                  </a:schemeClr>
                </a:solidFill>
              </a:rPr>
              <a:t> in </a:t>
            </a:r>
            <a:r>
              <a:rPr lang="en-GB" sz="1600" dirty="0" err="1">
                <a:solidFill>
                  <a:schemeClr val="tx1">
                    <a:lumMod val="50000"/>
                  </a:schemeClr>
                </a:solidFill>
              </a:rPr>
              <a:t>meiner</a:t>
            </a:r>
            <a:r>
              <a:rPr lang="en-GB" sz="1600" dirty="0">
                <a:solidFill>
                  <a:schemeClr val="tx1">
                    <a:lumMod val="50000"/>
                  </a:schemeClr>
                </a:solidFill>
              </a:rPr>
              <a:t> </a:t>
            </a:r>
            <a:r>
              <a:rPr lang="en-GB" sz="1600" dirty="0" err="1">
                <a:solidFill>
                  <a:schemeClr val="tx1">
                    <a:lumMod val="50000"/>
                  </a:schemeClr>
                </a:solidFill>
              </a:rPr>
              <a:t>Nähe</a:t>
            </a:r>
            <a:r>
              <a:rPr lang="en-GB" sz="1600" dirty="0">
                <a:solidFill>
                  <a:schemeClr val="tx1">
                    <a:lumMod val="50000"/>
                  </a:schemeClr>
                </a:solidFill>
              </a:rPr>
              <a:t>? </a:t>
            </a:r>
            <a:r>
              <a:rPr lang="en-GB" sz="1600" dirty="0" err="1">
                <a:solidFill>
                  <a:schemeClr val="tx1">
                    <a:lumMod val="50000"/>
                  </a:schemeClr>
                </a:solidFill>
              </a:rPr>
              <a:t>Scanne</a:t>
            </a:r>
            <a:r>
              <a:rPr lang="en-GB" sz="1600" dirty="0">
                <a:solidFill>
                  <a:schemeClr val="tx1">
                    <a:lumMod val="50000"/>
                  </a:schemeClr>
                </a:solidFill>
              </a:rPr>
              <a:t> die </a:t>
            </a:r>
            <a:r>
              <a:rPr lang="en-GB" sz="1600" dirty="0" err="1">
                <a:solidFill>
                  <a:schemeClr val="tx1">
                    <a:lumMod val="50000"/>
                  </a:schemeClr>
                </a:solidFill>
              </a:rPr>
              <a:t>Umgebung</a:t>
            </a:r>
            <a:r>
              <a:rPr lang="en-GB" sz="1600" dirty="0">
                <a:solidFill>
                  <a:schemeClr val="tx1">
                    <a:lumMod val="50000"/>
                  </a:schemeClr>
                </a:solidFill>
              </a:rPr>
              <a:t>, um </a:t>
            </a:r>
            <a:r>
              <a:rPr lang="en-GB" sz="1600" dirty="0" err="1">
                <a:solidFill>
                  <a:schemeClr val="tx1">
                    <a:lumMod val="50000"/>
                  </a:schemeClr>
                </a:solidFill>
              </a:rPr>
              <a:t>andere</a:t>
            </a:r>
            <a:r>
              <a:rPr lang="en-GB" sz="1600" dirty="0">
                <a:solidFill>
                  <a:schemeClr val="tx1">
                    <a:lumMod val="50000"/>
                  </a:schemeClr>
                </a:solidFill>
              </a:rPr>
              <a:t> </a:t>
            </a:r>
            <a:r>
              <a:rPr lang="en-GB" sz="1600" dirty="0" err="1">
                <a:solidFill>
                  <a:schemeClr val="tx1">
                    <a:lumMod val="50000"/>
                  </a:schemeClr>
                </a:solidFill>
              </a:rPr>
              <a:t>Independer</a:t>
            </a:r>
            <a:r>
              <a:rPr lang="en-GB" sz="1600" dirty="0">
                <a:solidFill>
                  <a:schemeClr val="tx1">
                    <a:lumMod val="50000"/>
                  </a:schemeClr>
                </a:solidFill>
              </a:rPr>
              <a:t> </a:t>
            </a:r>
            <a:r>
              <a:rPr lang="en-GB" sz="1600" dirty="0" err="1">
                <a:solidFill>
                  <a:schemeClr val="tx1">
                    <a:lumMod val="50000"/>
                  </a:schemeClr>
                </a:solidFill>
              </a:rPr>
              <a:t>zu</a:t>
            </a:r>
            <a:r>
              <a:rPr lang="en-GB" sz="1600" dirty="0">
                <a:solidFill>
                  <a:schemeClr val="tx1">
                    <a:lumMod val="50000"/>
                  </a:schemeClr>
                </a:solidFill>
              </a:rPr>
              <a:t> </a:t>
            </a:r>
            <a:r>
              <a:rPr lang="en-GB" sz="1600" dirty="0" err="1">
                <a:solidFill>
                  <a:schemeClr val="tx1">
                    <a:lumMod val="50000"/>
                  </a:schemeClr>
                </a:solidFill>
              </a:rPr>
              <a:t>finden</a:t>
            </a:r>
            <a:r>
              <a:rPr lang="en-GB" sz="1600" dirty="0">
                <a:solidFill>
                  <a:schemeClr val="tx1">
                    <a:lumMod val="50000"/>
                  </a:schemeClr>
                </a:solidFill>
              </a:rPr>
              <a:t>.</a:t>
            </a:r>
            <a:endParaRPr lang="en-DE" sz="1600" dirty="0">
              <a:solidFill>
                <a:schemeClr val="tx1">
                  <a:lumMod val="50000"/>
                </a:schemeClr>
              </a:solidFill>
            </a:endParaRPr>
          </a:p>
        </p:txBody>
      </p:sp>
      <p:pic>
        <p:nvPicPr>
          <p:cNvPr id="9" name="Picture 8">
            <a:extLst>
              <a:ext uri="{FF2B5EF4-FFF2-40B4-BE49-F238E27FC236}">
                <a16:creationId xmlns:a16="http://schemas.microsoft.com/office/drawing/2014/main" id="{136F9562-476D-852C-E0B0-CC35ABF80EDC}"/>
              </a:ext>
            </a:extLst>
          </p:cNvPr>
          <p:cNvPicPr>
            <a:picLocks noChangeAspect="1"/>
          </p:cNvPicPr>
          <p:nvPr/>
        </p:nvPicPr>
        <p:blipFill>
          <a:blip r:embed="rId2"/>
          <a:srcRect t="619" b="619"/>
          <a:stretch/>
        </p:blipFill>
        <p:spPr>
          <a:xfrm>
            <a:off x="6271404" y="3514957"/>
            <a:ext cx="2250198" cy="1393781"/>
          </a:xfrm>
          <a:prstGeom prst="rect">
            <a:avLst/>
          </a:prstGeom>
        </p:spPr>
      </p:pic>
      <p:pic>
        <p:nvPicPr>
          <p:cNvPr id="10" name="Picture 9">
            <a:extLst>
              <a:ext uri="{FF2B5EF4-FFF2-40B4-BE49-F238E27FC236}">
                <a16:creationId xmlns:a16="http://schemas.microsoft.com/office/drawing/2014/main" id="{5D0044E8-3E66-D00C-705F-D11D981FCD56}"/>
              </a:ext>
            </a:extLst>
          </p:cNvPr>
          <p:cNvPicPr>
            <a:picLocks noChangeAspect="1"/>
          </p:cNvPicPr>
          <p:nvPr/>
        </p:nvPicPr>
        <p:blipFill>
          <a:blip r:embed="rId3"/>
          <a:srcRect l="7639" r="7639"/>
          <a:stretch/>
        </p:blipFill>
        <p:spPr>
          <a:xfrm>
            <a:off x="6299440" y="5036232"/>
            <a:ext cx="2250199" cy="1528119"/>
          </a:xfrm>
          <a:prstGeom prst="rect">
            <a:avLst/>
          </a:prstGeom>
        </p:spPr>
      </p:pic>
      <p:pic>
        <p:nvPicPr>
          <p:cNvPr id="13" name="Picture 12">
            <a:extLst>
              <a:ext uri="{FF2B5EF4-FFF2-40B4-BE49-F238E27FC236}">
                <a16:creationId xmlns:a16="http://schemas.microsoft.com/office/drawing/2014/main" id="{4066C2AA-F397-0176-6E07-435577D444D0}"/>
              </a:ext>
            </a:extLst>
          </p:cNvPr>
          <p:cNvPicPr>
            <a:picLocks noChangeAspect="1"/>
          </p:cNvPicPr>
          <p:nvPr/>
        </p:nvPicPr>
        <p:blipFill>
          <a:blip r:embed="rId4"/>
          <a:srcRect t="518" b="518"/>
          <a:stretch/>
        </p:blipFill>
        <p:spPr>
          <a:xfrm>
            <a:off x="6271404" y="1985792"/>
            <a:ext cx="2250198" cy="1393781"/>
          </a:xfrm>
          <a:prstGeom prst="rect">
            <a:avLst/>
          </a:prstGeom>
        </p:spPr>
      </p:pic>
    </p:spTree>
    <p:extLst>
      <p:ext uri="{BB962C8B-B14F-4D97-AF65-F5344CB8AC3E}">
        <p14:creationId xmlns:p14="http://schemas.microsoft.com/office/powerpoint/2010/main" val="2877155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1838F51-5FCD-E889-D9BD-75293C66AC08}"/>
              </a:ext>
            </a:extLst>
          </p:cNvPr>
          <p:cNvPicPr>
            <a:picLocks noChangeAspect="1"/>
          </p:cNvPicPr>
          <p:nvPr/>
        </p:nvPicPr>
        <p:blipFill>
          <a:blip r:embed="rId2"/>
          <a:srcRect t="2262" b="2262"/>
          <a:stretch/>
        </p:blipFill>
        <p:spPr>
          <a:xfrm>
            <a:off x="6271404" y="2135973"/>
            <a:ext cx="2250198" cy="1293027"/>
          </a:xfrm>
          <a:prstGeom prst="rect">
            <a:avLst/>
          </a:prstGeom>
        </p:spPr>
      </p:pic>
      <p:sp>
        <p:nvSpPr>
          <p:cNvPr id="2" name="Title 1">
            <a:extLst>
              <a:ext uri="{FF2B5EF4-FFF2-40B4-BE49-F238E27FC236}">
                <a16:creationId xmlns:a16="http://schemas.microsoft.com/office/drawing/2014/main" id="{94F8B08C-3AC9-CBE8-2CAA-39FA1BDA6555}"/>
              </a:ext>
            </a:extLst>
          </p:cNvPr>
          <p:cNvSpPr>
            <a:spLocks noGrp="1"/>
          </p:cNvSpPr>
          <p:nvPr>
            <p:ph type="title"/>
          </p:nvPr>
        </p:nvSpPr>
        <p:spPr/>
        <p:txBody>
          <a:bodyPr>
            <a:normAutofit/>
          </a:bodyPr>
          <a:lstStyle/>
          <a:p>
            <a:r>
              <a:rPr lang="en-DE" sz="3800" cap="none" dirty="0"/>
              <a:t>Features 3/3</a:t>
            </a:r>
          </a:p>
        </p:txBody>
      </p:sp>
      <p:sp>
        <p:nvSpPr>
          <p:cNvPr id="3" name="Content Placeholder 2">
            <a:extLst>
              <a:ext uri="{FF2B5EF4-FFF2-40B4-BE49-F238E27FC236}">
                <a16:creationId xmlns:a16="http://schemas.microsoft.com/office/drawing/2014/main" id="{4B34C317-F3A4-6364-39A7-68D2CEA6CE94}"/>
              </a:ext>
            </a:extLst>
          </p:cNvPr>
          <p:cNvSpPr>
            <a:spLocks noGrp="1"/>
          </p:cNvSpPr>
          <p:nvPr>
            <p:ph idx="1"/>
          </p:nvPr>
        </p:nvSpPr>
        <p:spPr>
          <a:xfrm>
            <a:off x="594361" y="2194560"/>
            <a:ext cx="4561114" cy="4069080"/>
          </a:xfrm>
        </p:spPr>
        <p:txBody>
          <a:bodyPr>
            <a:noAutofit/>
          </a:bodyPr>
          <a:lstStyle/>
          <a:p>
            <a:pPr>
              <a:lnSpc>
                <a:spcPct val="100000"/>
              </a:lnSpc>
            </a:pPr>
            <a:r>
              <a:rPr lang="en-GB" sz="1600" u="sng" dirty="0"/>
              <a:t>Many other functions</a:t>
            </a:r>
            <a:r>
              <a:rPr lang="en-GB" sz="1600" dirty="0"/>
              <a:t>: Various test functions (Reachability Check, Reception &amp; Transmission Evaluation), Update via WIFI, Notification LED, Deep Sleep Mode, Background-Sync, Battery Status, Send Quota &amp; Gain, Contacts…</a:t>
            </a:r>
          </a:p>
          <a:p>
            <a:pPr lvl="1">
              <a:lnSpc>
                <a:spcPct val="100000"/>
              </a:lnSpc>
            </a:pPr>
            <a:r>
              <a:rPr lang="en-GB" sz="1600" dirty="0" err="1">
                <a:solidFill>
                  <a:schemeClr val="tx1">
                    <a:lumMod val="50000"/>
                  </a:schemeClr>
                </a:solidFill>
              </a:rPr>
              <a:t>Viele</a:t>
            </a:r>
            <a:r>
              <a:rPr lang="en-GB" sz="1600" dirty="0">
                <a:solidFill>
                  <a:schemeClr val="tx1">
                    <a:lumMod val="50000"/>
                  </a:schemeClr>
                </a:solidFill>
              </a:rPr>
              <a:t> </a:t>
            </a:r>
            <a:r>
              <a:rPr lang="en-GB" sz="1600" dirty="0" err="1">
                <a:solidFill>
                  <a:schemeClr val="tx1">
                    <a:lumMod val="50000"/>
                  </a:schemeClr>
                </a:solidFill>
              </a:rPr>
              <a:t>weitere</a:t>
            </a:r>
            <a:r>
              <a:rPr lang="en-GB" sz="1600" dirty="0">
                <a:solidFill>
                  <a:schemeClr val="tx1">
                    <a:lumMod val="50000"/>
                  </a:schemeClr>
                </a:solidFill>
              </a:rPr>
              <a:t> </a:t>
            </a:r>
            <a:r>
              <a:rPr lang="en-GB" sz="1600" dirty="0" err="1">
                <a:solidFill>
                  <a:schemeClr val="tx1">
                    <a:lumMod val="50000"/>
                  </a:schemeClr>
                </a:solidFill>
              </a:rPr>
              <a:t>Funktionen</a:t>
            </a:r>
            <a:r>
              <a:rPr lang="en-GB" sz="1600" dirty="0">
                <a:solidFill>
                  <a:schemeClr val="tx1">
                    <a:lumMod val="50000"/>
                  </a:schemeClr>
                </a:solidFill>
              </a:rPr>
              <a:t>: </a:t>
            </a:r>
            <a:r>
              <a:rPr lang="en-GB" sz="1600" dirty="0" err="1">
                <a:solidFill>
                  <a:schemeClr val="tx1">
                    <a:lumMod val="50000"/>
                  </a:schemeClr>
                </a:solidFill>
              </a:rPr>
              <a:t>Verschiedene</a:t>
            </a:r>
            <a:r>
              <a:rPr lang="en-GB" sz="1600" dirty="0">
                <a:solidFill>
                  <a:schemeClr val="tx1">
                    <a:lumMod val="50000"/>
                  </a:schemeClr>
                </a:solidFill>
              </a:rPr>
              <a:t> </a:t>
            </a:r>
            <a:r>
              <a:rPr lang="en-GB" sz="1600" dirty="0" err="1">
                <a:solidFill>
                  <a:schemeClr val="tx1">
                    <a:lumMod val="50000"/>
                  </a:schemeClr>
                </a:solidFill>
              </a:rPr>
              <a:t>Testfunktionen</a:t>
            </a:r>
            <a:r>
              <a:rPr lang="en-GB" sz="1600" dirty="0">
                <a:solidFill>
                  <a:schemeClr val="tx1">
                    <a:lumMod val="50000"/>
                  </a:schemeClr>
                </a:solidFill>
              </a:rPr>
              <a:t> (</a:t>
            </a:r>
            <a:r>
              <a:rPr lang="en-GB" sz="1600" dirty="0" err="1">
                <a:solidFill>
                  <a:schemeClr val="tx1">
                    <a:lumMod val="50000"/>
                  </a:schemeClr>
                </a:solidFill>
              </a:rPr>
              <a:t>Erreichbarkeitsprüfung</a:t>
            </a:r>
            <a:r>
              <a:rPr lang="en-GB" sz="1600" dirty="0">
                <a:solidFill>
                  <a:schemeClr val="tx1">
                    <a:lumMod val="50000"/>
                  </a:schemeClr>
                </a:solidFill>
              </a:rPr>
              <a:t>, </a:t>
            </a:r>
            <a:r>
              <a:rPr lang="en-GB" sz="1600" dirty="0" err="1">
                <a:solidFill>
                  <a:schemeClr val="tx1">
                    <a:lumMod val="50000"/>
                  </a:schemeClr>
                </a:solidFill>
              </a:rPr>
              <a:t>Empfangs</a:t>
            </a:r>
            <a:r>
              <a:rPr lang="en-GB" sz="1600" dirty="0">
                <a:solidFill>
                  <a:schemeClr val="tx1">
                    <a:lumMod val="50000"/>
                  </a:schemeClr>
                </a:solidFill>
              </a:rPr>
              <a:t>- &amp; </a:t>
            </a:r>
            <a:r>
              <a:rPr lang="en-GB" sz="1600" dirty="0" err="1">
                <a:solidFill>
                  <a:schemeClr val="tx1">
                    <a:lumMod val="50000"/>
                  </a:schemeClr>
                </a:solidFill>
              </a:rPr>
              <a:t>Sendeauswertung</a:t>
            </a:r>
            <a:r>
              <a:rPr lang="en-GB" sz="1600" dirty="0">
                <a:solidFill>
                  <a:schemeClr val="tx1">
                    <a:lumMod val="50000"/>
                  </a:schemeClr>
                </a:solidFill>
              </a:rPr>
              <a:t>), Update </a:t>
            </a:r>
            <a:r>
              <a:rPr lang="en-GB" sz="1600" dirty="0" err="1">
                <a:solidFill>
                  <a:schemeClr val="tx1">
                    <a:lumMod val="50000"/>
                  </a:schemeClr>
                </a:solidFill>
              </a:rPr>
              <a:t>über</a:t>
            </a:r>
            <a:r>
              <a:rPr lang="en-GB" sz="1600" dirty="0">
                <a:solidFill>
                  <a:schemeClr val="tx1">
                    <a:lumMod val="50000"/>
                  </a:schemeClr>
                </a:solidFill>
              </a:rPr>
              <a:t> WIFI, </a:t>
            </a:r>
            <a:r>
              <a:rPr lang="en-GB" sz="1600" dirty="0" err="1">
                <a:solidFill>
                  <a:schemeClr val="tx1">
                    <a:lumMod val="50000"/>
                  </a:schemeClr>
                </a:solidFill>
              </a:rPr>
              <a:t>Benachrichtigungs</a:t>
            </a:r>
            <a:r>
              <a:rPr lang="en-GB" sz="1600" dirty="0">
                <a:solidFill>
                  <a:schemeClr val="tx1">
                    <a:lumMod val="50000"/>
                  </a:schemeClr>
                </a:solidFill>
              </a:rPr>
              <a:t>-LED, </a:t>
            </a:r>
            <a:r>
              <a:rPr lang="en-GB" sz="1600" dirty="0" err="1">
                <a:solidFill>
                  <a:schemeClr val="tx1">
                    <a:lumMod val="50000"/>
                  </a:schemeClr>
                </a:solidFill>
              </a:rPr>
              <a:t>Tiefschlafmodus</a:t>
            </a:r>
            <a:r>
              <a:rPr lang="en-GB" sz="1600" dirty="0">
                <a:solidFill>
                  <a:schemeClr val="tx1">
                    <a:lumMod val="50000"/>
                  </a:schemeClr>
                </a:solidFill>
              </a:rPr>
              <a:t>, </a:t>
            </a:r>
            <a:r>
              <a:rPr lang="en-GB" sz="1600" dirty="0" err="1">
                <a:solidFill>
                  <a:schemeClr val="tx1">
                    <a:lumMod val="50000"/>
                  </a:schemeClr>
                </a:solidFill>
              </a:rPr>
              <a:t>Hintergrund</a:t>
            </a:r>
            <a:r>
              <a:rPr lang="en-GB" sz="1600" dirty="0">
                <a:solidFill>
                  <a:schemeClr val="tx1">
                    <a:lumMod val="50000"/>
                  </a:schemeClr>
                </a:solidFill>
              </a:rPr>
              <a:t>-Sync, </a:t>
            </a:r>
            <a:r>
              <a:rPr lang="en-GB" sz="1600" dirty="0" err="1">
                <a:solidFill>
                  <a:schemeClr val="tx1">
                    <a:lumMod val="50000"/>
                  </a:schemeClr>
                </a:solidFill>
              </a:rPr>
              <a:t>Batterieabfrage</a:t>
            </a:r>
            <a:r>
              <a:rPr lang="en-GB" sz="1600" dirty="0">
                <a:solidFill>
                  <a:schemeClr val="tx1">
                    <a:lumMod val="50000"/>
                  </a:schemeClr>
                </a:solidFill>
              </a:rPr>
              <a:t>, </a:t>
            </a:r>
            <a:r>
              <a:rPr lang="en-GB" sz="1600" dirty="0" err="1">
                <a:solidFill>
                  <a:schemeClr val="tx1">
                    <a:lumMod val="50000"/>
                  </a:schemeClr>
                </a:solidFill>
              </a:rPr>
              <a:t>Sendekontingent</a:t>
            </a:r>
            <a:r>
              <a:rPr lang="en-GB" sz="1600" dirty="0">
                <a:solidFill>
                  <a:schemeClr val="tx1">
                    <a:lumMod val="50000"/>
                  </a:schemeClr>
                </a:solidFill>
              </a:rPr>
              <a:t> &amp; </a:t>
            </a:r>
            <a:r>
              <a:rPr lang="en-GB" sz="1600" dirty="0" err="1">
                <a:solidFill>
                  <a:schemeClr val="tx1">
                    <a:lumMod val="50000"/>
                  </a:schemeClr>
                </a:solidFill>
              </a:rPr>
              <a:t>Leistung</a:t>
            </a:r>
            <a:r>
              <a:rPr lang="en-GB" sz="1600" dirty="0">
                <a:solidFill>
                  <a:schemeClr val="tx1">
                    <a:lumMod val="50000"/>
                  </a:schemeClr>
                </a:solidFill>
              </a:rPr>
              <a:t>, </a:t>
            </a:r>
            <a:r>
              <a:rPr lang="en-GB" sz="1600" dirty="0" err="1">
                <a:solidFill>
                  <a:schemeClr val="tx1">
                    <a:lumMod val="50000"/>
                  </a:schemeClr>
                </a:solidFill>
              </a:rPr>
              <a:t>Kontakte</a:t>
            </a:r>
            <a:r>
              <a:rPr lang="en-GB" sz="1600" dirty="0">
                <a:solidFill>
                  <a:schemeClr val="tx1">
                    <a:lumMod val="50000"/>
                  </a:schemeClr>
                </a:solidFill>
              </a:rPr>
              <a:t>… </a:t>
            </a:r>
          </a:p>
        </p:txBody>
      </p:sp>
      <p:pic>
        <p:nvPicPr>
          <p:cNvPr id="11" name="Picture 10">
            <a:extLst>
              <a:ext uri="{FF2B5EF4-FFF2-40B4-BE49-F238E27FC236}">
                <a16:creationId xmlns:a16="http://schemas.microsoft.com/office/drawing/2014/main" id="{9BAD17D6-54AB-522A-9732-8E28F7D43448}"/>
              </a:ext>
            </a:extLst>
          </p:cNvPr>
          <p:cNvPicPr>
            <a:picLocks noChangeAspect="1"/>
          </p:cNvPicPr>
          <p:nvPr/>
        </p:nvPicPr>
        <p:blipFill>
          <a:blip r:embed="rId3"/>
          <a:srcRect l="5022" r="5022"/>
          <a:stretch/>
        </p:blipFill>
        <p:spPr>
          <a:xfrm>
            <a:off x="6271404" y="3577162"/>
            <a:ext cx="2250199" cy="1528119"/>
          </a:xfrm>
          <a:prstGeom prst="rect">
            <a:avLst/>
          </a:prstGeom>
        </p:spPr>
      </p:pic>
      <p:pic>
        <p:nvPicPr>
          <p:cNvPr id="12" name="Picture 11">
            <a:extLst>
              <a:ext uri="{FF2B5EF4-FFF2-40B4-BE49-F238E27FC236}">
                <a16:creationId xmlns:a16="http://schemas.microsoft.com/office/drawing/2014/main" id="{B329136D-A431-C016-54F2-19B98D2FB6CF}"/>
              </a:ext>
            </a:extLst>
          </p:cNvPr>
          <p:cNvPicPr>
            <a:picLocks noChangeAspect="1"/>
          </p:cNvPicPr>
          <p:nvPr/>
        </p:nvPicPr>
        <p:blipFill>
          <a:blip r:embed="rId4"/>
          <a:srcRect t="3841" b="3841"/>
          <a:stretch/>
        </p:blipFill>
        <p:spPr>
          <a:xfrm>
            <a:off x="6271404" y="5237035"/>
            <a:ext cx="2250198" cy="1293027"/>
          </a:xfrm>
          <a:prstGeom prst="rect">
            <a:avLst/>
          </a:prstGeom>
        </p:spPr>
      </p:pic>
    </p:spTree>
    <p:extLst>
      <p:ext uri="{BB962C8B-B14F-4D97-AF65-F5344CB8AC3E}">
        <p14:creationId xmlns:p14="http://schemas.microsoft.com/office/powerpoint/2010/main" val="2551209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4B26-64A8-D6FD-F4D9-1F81118BCE07}"/>
              </a:ext>
            </a:extLst>
          </p:cNvPr>
          <p:cNvSpPr>
            <a:spLocks noGrp="1"/>
          </p:cNvSpPr>
          <p:nvPr>
            <p:ph type="title"/>
          </p:nvPr>
        </p:nvSpPr>
        <p:spPr>
          <a:xfrm>
            <a:off x="776377" y="764373"/>
            <a:ext cx="7773263" cy="1293028"/>
          </a:xfrm>
        </p:spPr>
        <p:txBody>
          <a:bodyPr>
            <a:normAutofit/>
          </a:bodyPr>
          <a:lstStyle/>
          <a:p>
            <a:r>
              <a:rPr lang="en-DE" sz="3800" cap="none" dirty="0"/>
              <a:t>Open-Source Software &amp; Case</a:t>
            </a:r>
          </a:p>
        </p:txBody>
      </p:sp>
      <p:pic>
        <p:nvPicPr>
          <p:cNvPr id="7" name="Picture 6" descr="Graphical user interface&#10;&#10;Description automatically generated">
            <a:extLst>
              <a:ext uri="{FF2B5EF4-FFF2-40B4-BE49-F238E27FC236}">
                <a16:creationId xmlns:a16="http://schemas.microsoft.com/office/drawing/2014/main" id="{73CDFF77-89C2-E898-8232-2F44C373CE99}"/>
              </a:ext>
            </a:extLst>
          </p:cNvPr>
          <p:cNvPicPr>
            <a:picLocks noChangeAspect="1"/>
          </p:cNvPicPr>
          <p:nvPr/>
        </p:nvPicPr>
        <p:blipFill rotWithShape="1">
          <a:blip r:embed="rId2"/>
          <a:srcRect l="27414" t="26132" r="7735" b="2532"/>
          <a:stretch/>
        </p:blipFill>
        <p:spPr>
          <a:xfrm>
            <a:off x="2798124" y="4631520"/>
            <a:ext cx="3430138" cy="1976022"/>
          </a:xfrm>
          <a:prstGeom prst="rect">
            <a:avLst/>
          </a:prstGeom>
        </p:spPr>
      </p:pic>
      <p:pic>
        <p:nvPicPr>
          <p:cNvPr id="5" name="Content Placeholder 4" descr="A picture containing floor, indoor&#10;&#10;Description automatically generated">
            <a:extLst>
              <a:ext uri="{FF2B5EF4-FFF2-40B4-BE49-F238E27FC236}">
                <a16:creationId xmlns:a16="http://schemas.microsoft.com/office/drawing/2014/main" id="{EFD26B11-CDBE-D7D6-2661-A4419967097B}"/>
              </a:ext>
            </a:extLst>
          </p:cNvPr>
          <p:cNvPicPr>
            <a:picLocks noGrp="1" noChangeAspect="1"/>
          </p:cNvPicPr>
          <p:nvPr>
            <p:ph idx="1"/>
          </p:nvPr>
        </p:nvPicPr>
        <p:blipFill rotWithShape="1">
          <a:blip r:embed="rId3"/>
          <a:srcRect l="6241" t="1805" r="3551" b="4692"/>
          <a:stretch/>
        </p:blipFill>
        <p:spPr>
          <a:xfrm>
            <a:off x="55427" y="4631520"/>
            <a:ext cx="2541852" cy="1976023"/>
          </a:xfrm>
        </p:spPr>
      </p:pic>
      <p:sp>
        <p:nvSpPr>
          <p:cNvPr id="9" name="Content Placeholder 2">
            <a:extLst>
              <a:ext uri="{FF2B5EF4-FFF2-40B4-BE49-F238E27FC236}">
                <a16:creationId xmlns:a16="http://schemas.microsoft.com/office/drawing/2014/main" id="{ED9AF575-624F-6974-16FC-B0828662866F}"/>
              </a:ext>
            </a:extLst>
          </p:cNvPr>
          <p:cNvSpPr txBox="1">
            <a:spLocks/>
          </p:cNvSpPr>
          <p:nvPr/>
        </p:nvSpPr>
        <p:spPr>
          <a:xfrm>
            <a:off x="594360" y="2194560"/>
            <a:ext cx="7955279" cy="21272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a:lnSpc>
                <a:spcPct val="100000"/>
              </a:lnSpc>
            </a:pPr>
            <a:r>
              <a:rPr lang="en-GB" sz="1600" u="sng" dirty="0"/>
              <a:t>Open-Source Project:</a:t>
            </a:r>
            <a:r>
              <a:rPr lang="en-GB" sz="1600" dirty="0"/>
              <a:t> Anyone can contribute to the project and build their own device. Many more features like GPS visualization, environment scanner, touch screen, alternative transmission and encryption functions are waiting in the future!</a:t>
            </a:r>
          </a:p>
          <a:p>
            <a:pPr lvl="1">
              <a:lnSpc>
                <a:spcPct val="100000"/>
              </a:lnSpc>
            </a:pPr>
            <a:r>
              <a:rPr lang="en-GB" sz="1600" dirty="0">
                <a:solidFill>
                  <a:schemeClr val="tx1">
                    <a:lumMod val="50000"/>
                  </a:schemeClr>
                </a:solidFill>
              </a:rPr>
              <a:t>Open-Source-</a:t>
            </a:r>
            <a:r>
              <a:rPr lang="en-GB" sz="1600" dirty="0" err="1">
                <a:solidFill>
                  <a:schemeClr val="tx1">
                    <a:lumMod val="50000"/>
                  </a:schemeClr>
                </a:solidFill>
              </a:rPr>
              <a:t>Projekt</a:t>
            </a:r>
            <a:r>
              <a:rPr lang="en-GB" sz="1600" dirty="0">
                <a:solidFill>
                  <a:schemeClr val="tx1">
                    <a:lumMod val="50000"/>
                  </a:schemeClr>
                </a:solidFill>
              </a:rPr>
              <a:t>: </a:t>
            </a:r>
            <a:r>
              <a:rPr lang="en-GB" sz="1600" dirty="0" err="1">
                <a:solidFill>
                  <a:schemeClr val="tx1">
                    <a:lumMod val="50000"/>
                  </a:schemeClr>
                </a:solidFill>
              </a:rPr>
              <a:t>Jeder</a:t>
            </a:r>
            <a:r>
              <a:rPr lang="en-GB" sz="1600" dirty="0">
                <a:solidFill>
                  <a:schemeClr val="tx1">
                    <a:lumMod val="50000"/>
                  </a:schemeClr>
                </a:solidFill>
              </a:rPr>
              <a:t> </a:t>
            </a:r>
            <a:r>
              <a:rPr lang="en-GB" sz="1600" dirty="0" err="1">
                <a:solidFill>
                  <a:schemeClr val="tx1">
                    <a:lumMod val="50000"/>
                  </a:schemeClr>
                </a:solidFill>
              </a:rPr>
              <a:t>kann</a:t>
            </a:r>
            <a:r>
              <a:rPr lang="en-GB" sz="1600" dirty="0">
                <a:solidFill>
                  <a:schemeClr val="tx1">
                    <a:lumMod val="50000"/>
                  </a:schemeClr>
                </a:solidFill>
              </a:rPr>
              <a:t> </a:t>
            </a:r>
            <a:r>
              <a:rPr lang="en-GB" sz="1600" dirty="0" err="1">
                <a:solidFill>
                  <a:schemeClr val="tx1">
                    <a:lumMod val="50000"/>
                  </a:schemeClr>
                </a:solidFill>
              </a:rPr>
              <a:t>zu</a:t>
            </a:r>
            <a:r>
              <a:rPr lang="en-GB" sz="1600" dirty="0">
                <a:solidFill>
                  <a:schemeClr val="tx1">
                    <a:lumMod val="50000"/>
                  </a:schemeClr>
                </a:solidFill>
              </a:rPr>
              <a:t> </a:t>
            </a:r>
            <a:r>
              <a:rPr lang="en-GB" sz="1600" dirty="0" err="1">
                <a:solidFill>
                  <a:schemeClr val="tx1">
                    <a:lumMod val="50000"/>
                  </a:schemeClr>
                </a:solidFill>
              </a:rPr>
              <a:t>dem</a:t>
            </a:r>
            <a:r>
              <a:rPr lang="en-GB" sz="1600" dirty="0">
                <a:solidFill>
                  <a:schemeClr val="tx1">
                    <a:lumMod val="50000"/>
                  </a:schemeClr>
                </a:solidFill>
              </a:rPr>
              <a:t> </a:t>
            </a:r>
            <a:r>
              <a:rPr lang="en-GB" sz="1600" dirty="0" err="1">
                <a:solidFill>
                  <a:schemeClr val="tx1">
                    <a:lumMod val="50000"/>
                  </a:schemeClr>
                </a:solidFill>
              </a:rPr>
              <a:t>Projekt</a:t>
            </a:r>
            <a:r>
              <a:rPr lang="en-GB" sz="1600" dirty="0">
                <a:solidFill>
                  <a:schemeClr val="tx1">
                    <a:lumMod val="50000"/>
                  </a:schemeClr>
                </a:solidFill>
              </a:rPr>
              <a:t> </a:t>
            </a:r>
            <a:r>
              <a:rPr lang="en-GB" sz="1600" dirty="0" err="1">
                <a:solidFill>
                  <a:schemeClr val="tx1">
                    <a:lumMod val="50000"/>
                  </a:schemeClr>
                </a:solidFill>
              </a:rPr>
              <a:t>beitragen</a:t>
            </a:r>
            <a:r>
              <a:rPr lang="en-GB" sz="1600" dirty="0">
                <a:solidFill>
                  <a:schemeClr val="tx1">
                    <a:lumMod val="50000"/>
                  </a:schemeClr>
                </a:solidFill>
              </a:rPr>
              <a:t> und sein </a:t>
            </a:r>
            <a:r>
              <a:rPr lang="en-GB" sz="1600" dirty="0" err="1">
                <a:solidFill>
                  <a:schemeClr val="tx1">
                    <a:lumMod val="50000"/>
                  </a:schemeClr>
                </a:solidFill>
              </a:rPr>
              <a:t>eigenes</a:t>
            </a:r>
            <a:r>
              <a:rPr lang="en-GB" sz="1600" dirty="0">
                <a:solidFill>
                  <a:schemeClr val="tx1">
                    <a:lumMod val="50000"/>
                  </a:schemeClr>
                </a:solidFill>
              </a:rPr>
              <a:t> </a:t>
            </a:r>
            <a:r>
              <a:rPr lang="en-GB" sz="1600" dirty="0" err="1">
                <a:solidFill>
                  <a:schemeClr val="tx1">
                    <a:lumMod val="50000"/>
                  </a:schemeClr>
                </a:solidFill>
              </a:rPr>
              <a:t>Gerät</a:t>
            </a:r>
            <a:r>
              <a:rPr lang="en-GB" sz="1600" dirty="0">
                <a:solidFill>
                  <a:schemeClr val="tx1">
                    <a:lumMod val="50000"/>
                  </a:schemeClr>
                </a:solidFill>
              </a:rPr>
              <a:t> </a:t>
            </a:r>
            <a:r>
              <a:rPr lang="en-GB" sz="1600" dirty="0" err="1">
                <a:solidFill>
                  <a:schemeClr val="tx1">
                    <a:lumMod val="50000"/>
                  </a:schemeClr>
                </a:solidFill>
              </a:rPr>
              <a:t>bauen</a:t>
            </a:r>
            <a:r>
              <a:rPr lang="en-GB" sz="1600" dirty="0">
                <a:solidFill>
                  <a:schemeClr val="tx1">
                    <a:lumMod val="50000"/>
                  </a:schemeClr>
                </a:solidFill>
              </a:rPr>
              <a:t>. </a:t>
            </a:r>
            <a:r>
              <a:rPr lang="en-GB" sz="1600" dirty="0" err="1">
                <a:solidFill>
                  <a:schemeClr val="tx1">
                    <a:lumMod val="50000"/>
                  </a:schemeClr>
                </a:solidFill>
              </a:rPr>
              <a:t>Viele</a:t>
            </a:r>
            <a:r>
              <a:rPr lang="en-GB" sz="1600" dirty="0">
                <a:solidFill>
                  <a:schemeClr val="tx1">
                    <a:lumMod val="50000"/>
                  </a:schemeClr>
                </a:solidFill>
              </a:rPr>
              <a:t> </a:t>
            </a:r>
            <a:r>
              <a:rPr lang="en-GB" sz="1600" dirty="0" err="1">
                <a:solidFill>
                  <a:schemeClr val="tx1">
                    <a:lumMod val="50000"/>
                  </a:schemeClr>
                </a:solidFill>
              </a:rPr>
              <a:t>weitere</a:t>
            </a:r>
            <a:r>
              <a:rPr lang="en-GB" sz="1600" dirty="0">
                <a:solidFill>
                  <a:schemeClr val="tx1">
                    <a:lumMod val="50000"/>
                  </a:schemeClr>
                </a:solidFill>
              </a:rPr>
              <a:t> </a:t>
            </a:r>
            <a:r>
              <a:rPr lang="en-GB" sz="1600" dirty="0" err="1">
                <a:solidFill>
                  <a:schemeClr val="tx1">
                    <a:lumMod val="50000"/>
                  </a:schemeClr>
                </a:solidFill>
              </a:rPr>
              <a:t>Funktionen</a:t>
            </a:r>
            <a:r>
              <a:rPr lang="en-GB" sz="1600" dirty="0">
                <a:solidFill>
                  <a:schemeClr val="tx1">
                    <a:lumMod val="50000"/>
                  </a:schemeClr>
                </a:solidFill>
              </a:rPr>
              <a:t> </a:t>
            </a:r>
            <a:r>
              <a:rPr lang="en-GB" sz="1600" dirty="0" err="1">
                <a:solidFill>
                  <a:schemeClr val="tx1">
                    <a:lumMod val="50000"/>
                  </a:schemeClr>
                </a:solidFill>
              </a:rPr>
              <a:t>wie</a:t>
            </a:r>
            <a:r>
              <a:rPr lang="en-GB" sz="1600" dirty="0">
                <a:solidFill>
                  <a:schemeClr val="tx1">
                    <a:lumMod val="50000"/>
                  </a:schemeClr>
                </a:solidFill>
              </a:rPr>
              <a:t> GPS-</a:t>
            </a:r>
            <a:r>
              <a:rPr lang="en-GB" sz="1600" dirty="0" err="1">
                <a:solidFill>
                  <a:schemeClr val="tx1">
                    <a:lumMod val="50000"/>
                  </a:schemeClr>
                </a:solidFill>
              </a:rPr>
              <a:t>Visualisierung</a:t>
            </a:r>
            <a:r>
              <a:rPr lang="en-GB" sz="1600" dirty="0">
                <a:solidFill>
                  <a:schemeClr val="tx1">
                    <a:lumMod val="50000"/>
                  </a:schemeClr>
                </a:solidFill>
              </a:rPr>
              <a:t>, </a:t>
            </a:r>
            <a:r>
              <a:rPr lang="en-GB" sz="1600" dirty="0" err="1">
                <a:solidFill>
                  <a:schemeClr val="tx1">
                    <a:lumMod val="50000"/>
                  </a:schemeClr>
                </a:solidFill>
              </a:rPr>
              <a:t>Umgebungsscanner</a:t>
            </a:r>
            <a:r>
              <a:rPr lang="en-GB" sz="1600" dirty="0">
                <a:solidFill>
                  <a:schemeClr val="tx1">
                    <a:lumMod val="50000"/>
                  </a:schemeClr>
                </a:solidFill>
              </a:rPr>
              <a:t>, Touchscreen, alternative </a:t>
            </a:r>
            <a:r>
              <a:rPr lang="en-GB" sz="1600" dirty="0" err="1">
                <a:solidFill>
                  <a:schemeClr val="tx1">
                    <a:lumMod val="50000"/>
                  </a:schemeClr>
                </a:solidFill>
              </a:rPr>
              <a:t>Übertragungs</a:t>
            </a:r>
            <a:r>
              <a:rPr lang="en-GB" sz="1600" dirty="0">
                <a:solidFill>
                  <a:schemeClr val="tx1">
                    <a:lumMod val="50000"/>
                  </a:schemeClr>
                </a:solidFill>
              </a:rPr>
              <a:t>- und </a:t>
            </a:r>
            <a:r>
              <a:rPr lang="en-GB" sz="1600" dirty="0" err="1">
                <a:solidFill>
                  <a:schemeClr val="tx1">
                    <a:lumMod val="50000"/>
                  </a:schemeClr>
                </a:solidFill>
              </a:rPr>
              <a:t>Verschlüsselungsfunktionen</a:t>
            </a:r>
            <a:r>
              <a:rPr lang="en-GB" sz="1600" dirty="0">
                <a:solidFill>
                  <a:schemeClr val="tx1">
                    <a:lumMod val="50000"/>
                  </a:schemeClr>
                </a:solidFill>
              </a:rPr>
              <a:t> </a:t>
            </a:r>
            <a:r>
              <a:rPr lang="en-GB" sz="1600" dirty="0" err="1">
                <a:solidFill>
                  <a:schemeClr val="tx1">
                    <a:lumMod val="50000"/>
                  </a:schemeClr>
                </a:solidFill>
              </a:rPr>
              <a:t>warten</a:t>
            </a:r>
            <a:r>
              <a:rPr lang="en-GB" sz="1600" dirty="0">
                <a:solidFill>
                  <a:schemeClr val="tx1">
                    <a:lumMod val="50000"/>
                  </a:schemeClr>
                </a:solidFill>
              </a:rPr>
              <a:t> in der Zukunft! </a:t>
            </a:r>
            <a:endParaRPr lang="en-DE" sz="1600" dirty="0">
              <a:solidFill>
                <a:schemeClr val="tx1">
                  <a:lumMod val="50000"/>
                </a:schemeClr>
              </a:solidFill>
            </a:endParaRPr>
          </a:p>
        </p:txBody>
      </p:sp>
      <p:pic>
        <p:nvPicPr>
          <p:cNvPr id="10" name="Picture 9">
            <a:extLst>
              <a:ext uri="{FF2B5EF4-FFF2-40B4-BE49-F238E27FC236}">
                <a16:creationId xmlns:a16="http://schemas.microsoft.com/office/drawing/2014/main" id="{D6B00847-FD07-5DC2-2B02-6744027C7068}"/>
              </a:ext>
            </a:extLst>
          </p:cNvPr>
          <p:cNvPicPr>
            <a:picLocks noChangeAspect="1"/>
          </p:cNvPicPr>
          <p:nvPr/>
        </p:nvPicPr>
        <p:blipFill>
          <a:blip r:embed="rId4"/>
          <a:stretch>
            <a:fillRect/>
          </a:stretch>
        </p:blipFill>
        <p:spPr>
          <a:xfrm>
            <a:off x="6363035" y="4631520"/>
            <a:ext cx="3233089" cy="1976022"/>
          </a:xfrm>
          <a:prstGeom prst="rect">
            <a:avLst/>
          </a:prstGeom>
        </p:spPr>
      </p:pic>
    </p:spTree>
    <p:extLst>
      <p:ext uri="{BB962C8B-B14F-4D97-AF65-F5344CB8AC3E}">
        <p14:creationId xmlns:p14="http://schemas.microsoft.com/office/powerpoint/2010/main" val="1516811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4B26-64A8-D6FD-F4D9-1F81118BCE07}"/>
              </a:ext>
            </a:extLst>
          </p:cNvPr>
          <p:cNvSpPr>
            <a:spLocks noGrp="1"/>
          </p:cNvSpPr>
          <p:nvPr>
            <p:ph type="title"/>
          </p:nvPr>
        </p:nvSpPr>
        <p:spPr/>
        <p:txBody>
          <a:bodyPr>
            <a:normAutofit/>
          </a:bodyPr>
          <a:lstStyle/>
          <a:p>
            <a:r>
              <a:rPr lang="en-GB" sz="3800" cap="none" dirty="0"/>
              <a:t>Specifications</a:t>
            </a:r>
            <a:endParaRPr lang="en-DE" sz="3800" dirty="0"/>
          </a:p>
        </p:txBody>
      </p:sp>
      <p:pic>
        <p:nvPicPr>
          <p:cNvPr id="5" name="Picture 4" descr="A picture containing person, indoor, hand&#10;&#10;Description automatically generated">
            <a:extLst>
              <a:ext uri="{FF2B5EF4-FFF2-40B4-BE49-F238E27FC236}">
                <a16:creationId xmlns:a16="http://schemas.microsoft.com/office/drawing/2014/main" id="{85797BA5-4998-127D-0CDF-B7807847D282}"/>
              </a:ext>
            </a:extLst>
          </p:cNvPr>
          <p:cNvPicPr>
            <a:picLocks noChangeAspect="1"/>
          </p:cNvPicPr>
          <p:nvPr/>
        </p:nvPicPr>
        <p:blipFill rotWithShape="1">
          <a:blip r:embed="rId2"/>
          <a:srcRect l="32721" t="20107" r="15897" b="27640"/>
          <a:stretch/>
        </p:blipFill>
        <p:spPr>
          <a:xfrm rot="5400000">
            <a:off x="7551313" y="4781054"/>
            <a:ext cx="1526803" cy="1164510"/>
          </a:xfrm>
          <a:prstGeom prst="rect">
            <a:avLst/>
          </a:prstGeom>
        </p:spPr>
      </p:pic>
      <p:pic>
        <p:nvPicPr>
          <p:cNvPr id="8" name="Picture 7" descr="A picture containing person, indoor, holding, hand&#10;&#10;Description automatically generated">
            <a:extLst>
              <a:ext uri="{FF2B5EF4-FFF2-40B4-BE49-F238E27FC236}">
                <a16:creationId xmlns:a16="http://schemas.microsoft.com/office/drawing/2014/main" id="{F8236DC4-DDB1-3194-08A7-BEA75043747A}"/>
              </a:ext>
            </a:extLst>
          </p:cNvPr>
          <p:cNvPicPr>
            <a:picLocks noChangeAspect="1"/>
          </p:cNvPicPr>
          <p:nvPr/>
        </p:nvPicPr>
        <p:blipFill rotWithShape="1">
          <a:blip r:embed="rId3"/>
          <a:srcRect l="1" t="9250" r="24726" b="15414"/>
          <a:stretch/>
        </p:blipFill>
        <p:spPr>
          <a:xfrm>
            <a:off x="6338496" y="4599907"/>
            <a:ext cx="1144127" cy="1526804"/>
          </a:xfrm>
          <a:prstGeom prst="rect">
            <a:avLst/>
          </a:prstGeom>
        </p:spPr>
      </p:pic>
      <p:pic>
        <p:nvPicPr>
          <p:cNvPr id="9" name="Picture 8" descr="A close-up of a circuit board&#10;&#10;Description automatically generated with low confidence">
            <a:extLst>
              <a:ext uri="{FF2B5EF4-FFF2-40B4-BE49-F238E27FC236}">
                <a16:creationId xmlns:a16="http://schemas.microsoft.com/office/drawing/2014/main" id="{924D1C75-544B-2066-2459-332E024EE1AD}"/>
              </a:ext>
            </a:extLst>
          </p:cNvPr>
          <p:cNvPicPr>
            <a:picLocks noChangeAspect="1"/>
          </p:cNvPicPr>
          <p:nvPr/>
        </p:nvPicPr>
        <p:blipFill rotWithShape="1">
          <a:blip r:embed="rId4"/>
          <a:srcRect l="3819" t="14691" r="1859" b="10108"/>
          <a:stretch/>
        </p:blipFill>
        <p:spPr>
          <a:xfrm rot="16200000">
            <a:off x="4983317" y="2336426"/>
            <a:ext cx="1869609" cy="1984877"/>
          </a:xfrm>
          <a:prstGeom prst="rect">
            <a:avLst/>
          </a:prstGeom>
        </p:spPr>
      </p:pic>
      <p:pic>
        <p:nvPicPr>
          <p:cNvPr id="10" name="Picture 9" descr="A picture containing text, person&#10;&#10;Description automatically generated">
            <a:extLst>
              <a:ext uri="{FF2B5EF4-FFF2-40B4-BE49-F238E27FC236}">
                <a16:creationId xmlns:a16="http://schemas.microsoft.com/office/drawing/2014/main" id="{A4F9181B-612D-3667-4DA1-C67BEC8FD2DE}"/>
              </a:ext>
            </a:extLst>
          </p:cNvPr>
          <p:cNvPicPr>
            <a:picLocks noChangeAspect="1"/>
          </p:cNvPicPr>
          <p:nvPr/>
        </p:nvPicPr>
        <p:blipFill rotWithShape="1">
          <a:blip r:embed="rId5"/>
          <a:srcRect l="28946" t="25049" r="23264" b="23410"/>
          <a:stretch/>
        </p:blipFill>
        <p:spPr>
          <a:xfrm>
            <a:off x="4925683" y="4599908"/>
            <a:ext cx="1061783" cy="1526803"/>
          </a:xfrm>
          <a:prstGeom prst="rect">
            <a:avLst/>
          </a:prstGeom>
        </p:spPr>
      </p:pic>
      <p:sp>
        <p:nvSpPr>
          <p:cNvPr id="13" name="Content Placeholder 2">
            <a:extLst>
              <a:ext uri="{FF2B5EF4-FFF2-40B4-BE49-F238E27FC236}">
                <a16:creationId xmlns:a16="http://schemas.microsoft.com/office/drawing/2014/main" id="{BEB6C1C1-6E13-1CE6-BD59-F60670DBF317}"/>
              </a:ext>
            </a:extLst>
          </p:cNvPr>
          <p:cNvSpPr txBox="1">
            <a:spLocks/>
          </p:cNvSpPr>
          <p:nvPr/>
        </p:nvSpPr>
        <p:spPr>
          <a:xfrm>
            <a:off x="594361" y="2194560"/>
            <a:ext cx="4561114" cy="40690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a:lnSpc>
                <a:spcPct val="100000"/>
              </a:lnSpc>
            </a:pPr>
            <a:r>
              <a:rPr lang="en-GB" sz="1600" dirty="0"/>
              <a:t>Built on inexpensive Hardware</a:t>
            </a:r>
          </a:p>
          <a:p>
            <a:pPr>
              <a:lnSpc>
                <a:spcPct val="100000"/>
              </a:lnSpc>
            </a:pPr>
            <a:r>
              <a:rPr lang="en-GB" sz="1600" dirty="0"/>
              <a:t>Open-Source Software &amp; Protocol</a:t>
            </a:r>
          </a:p>
          <a:p>
            <a:pPr>
              <a:lnSpc>
                <a:spcPct val="100000"/>
              </a:lnSpc>
            </a:pPr>
            <a:r>
              <a:rPr lang="en-GB" sz="1600" dirty="0"/>
              <a:t>Open-Source 3D-printed Case</a:t>
            </a:r>
          </a:p>
          <a:p>
            <a:pPr marL="0" indent="0">
              <a:lnSpc>
                <a:spcPct val="100000"/>
              </a:lnSpc>
              <a:buNone/>
            </a:pPr>
            <a:endParaRPr lang="en-GB" sz="1600" dirty="0"/>
          </a:p>
          <a:p>
            <a:pPr>
              <a:lnSpc>
                <a:spcPct val="100000"/>
              </a:lnSpc>
            </a:pPr>
            <a:r>
              <a:rPr lang="en-GB" sz="1600" dirty="0"/>
              <a:t>Multiple ESP32-Boards Supported</a:t>
            </a:r>
          </a:p>
          <a:p>
            <a:pPr>
              <a:lnSpc>
                <a:spcPct val="100000"/>
              </a:lnSpc>
            </a:pPr>
            <a:r>
              <a:rPr lang="en-GB" sz="1600" dirty="0"/>
              <a:t>OLED-Screen</a:t>
            </a:r>
          </a:p>
          <a:p>
            <a:pPr>
              <a:lnSpc>
                <a:spcPct val="100000"/>
              </a:lnSpc>
            </a:pPr>
            <a:r>
              <a:rPr lang="en-GB" sz="1600" dirty="0"/>
              <a:t>LoRa &amp; WIFI</a:t>
            </a:r>
          </a:p>
          <a:p>
            <a:pPr>
              <a:lnSpc>
                <a:spcPct val="100000"/>
              </a:lnSpc>
            </a:pPr>
            <a:r>
              <a:rPr lang="en-GB" sz="1600" dirty="0"/>
              <a:t>External Antenna Connector</a:t>
            </a:r>
          </a:p>
          <a:p>
            <a:pPr>
              <a:lnSpc>
                <a:spcPct val="100000"/>
              </a:lnSpc>
            </a:pPr>
            <a:r>
              <a:rPr lang="en-GB" sz="1600" dirty="0"/>
              <a:t>Mini Keyboard (QWERTY)</a:t>
            </a:r>
          </a:p>
          <a:p>
            <a:pPr>
              <a:lnSpc>
                <a:spcPct val="100000"/>
              </a:lnSpc>
            </a:pPr>
            <a:r>
              <a:rPr lang="en-GB" sz="1600" dirty="0"/>
              <a:t>3000mAh LiPo Battery</a:t>
            </a:r>
          </a:p>
          <a:p>
            <a:pPr>
              <a:lnSpc>
                <a:spcPct val="100000"/>
              </a:lnSpc>
            </a:pPr>
            <a:r>
              <a:rPr lang="en-GB" sz="1600" dirty="0"/>
              <a:t>USB Charging (Micro-USB)</a:t>
            </a:r>
          </a:p>
          <a:p>
            <a:pPr>
              <a:lnSpc>
                <a:spcPct val="100000"/>
              </a:lnSpc>
            </a:pPr>
            <a:endParaRPr lang="en-GB" sz="1600" dirty="0"/>
          </a:p>
        </p:txBody>
      </p:sp>
      <p:pic>
        <p:nvPicPr>
          <p:cNvPr id="14" name="Picture 13" descr="A picture containing electronics&#10;&#10;Description automatically generated">
            <a:extLst>
              <a:ext uri="{FF2B5EF4-FFF2-40B4-BE49-F238E27FC236}">
                <a16:creationId xmlns:a16="http://schemas.microsoft.com/office/drawing/2014/main" id="{3C0A823F-E0DC-BBBE-41EF-5FD5D756F085}"/>
              </a:ext>
            </a:extLst>
          </p:cNvPr>
          <p:cNvPicPr>
            <a:picLocks noChangeAspect="1"/>
          </p:cNvPicPr>
          <p:nvPr/>
        </p:nvPicPr>
        <p:blipFill rotWithShape="1">
          <a:blip r:embed="rId6"/>
          <a:srcRect l="27752" t="15708" r="18696" b="14168"/>
          <a:stretch/>
        </p:blipFill>
        <p:spPr>
          <a:xfrm>
            <a:off x="6980630" y="2394061"/>
            <a:ext cx="1916340" cy="1882070"/>
          </a:xfrm>
          <a:prstGeom prst="rect">
            <a:avLst/>
          </a:prstGeom>
        </p:spPr>
      </p:pic>
    </p:spTree>
    <p:extLst>
      <p:ext uri="{BB962C8B-B14F-4D97-AF65-F5344CB8AC3E}">
        <p14:creationId xmlns:p14="http://schemas.microsoft.com/office/powerpoint/2010/main" val="1233058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4B26-64A8-D6FD-F4D9-1F81118BCE07}"/>
              </a:ext>
            </a:extLst>
          </p:cNvPr>
          <p:cNvSpPr>
            <a:spLocks noGrp="1"/>
          </p:cNvSpPr>
          <p:nvPr>
            <p:ph type="title"/>
          </p:nvPr>
        </p:nvSpPr>
        <p:spPr/>
        <p:txBody>
          <a:bodyPr>
            <a:normAutofit/>
          </a:bodyPr>
          <a:lstStyle/>
          <a:p>
            <a:r>
              <a:rPr lang="en-DE" sz="3800" cap="none" dirty="0"/>
              <a:t>Protocol LoRaS</a:t>
            </a:r>
            <a:endParaRPr lang="en-DE" sz="3800" dirty="0"/>
          </a:p>
        </p:txBody>
      </p:sp>
      <p:sp>
        <p:nvSpPr>
          <p:cNvPr id="9" name="Content Placeholder 2">
            <a:extLst>
              <a:ext uri="{FF2B5EF4-FFF2-40B4-BE49-F238E27FC236}">
                <a16:creationId xmlns:a16="http://schemas.microsoft.com/office/drawing/2014/main" id="{ED9AF575-624F-6974-16FC-B0828662866F}"/>
              </a:ext>
            </a:extLst>
          </p:cNvPr>
          <p:cNvSpPr txBox="1">
            <a:spLocks/>
          </p:cNvSpPr>
          <p:nvPr/>
        </p:nvSpPr>
        <p:spPr>
          <a:xfrm>
            <a:off x="594360" y="2194560"/>
            <a:ext cx="5832319" cy="232568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a:lnSpc>
                <a:spcPct val="100000"/>
              </a:lnSpc>
            </a:pPr>
            <a:r>
              <a:rPr lang="en-GB" sz="1600" dirty="0"/>
              <a:t>A special, energy-saving protocol based on the LoRa radio standard has been developed. The transmission is currently encrypted with </a:t>
            </a:r>
            <a:r>
              <a:rPr lang="en-GB" sz="1600" dirty="0" err="1"/>
              <a:t>xxtea</a:t>
            </a:r>
            <a:r>
              <a:rPr lang="en-GB" sz="1600" dirty="0"/>
              <a:t>-</a:t>
            </a:r>
            <a:r>
              <a:rPr lang="en-GB" sz="1600" dirty="0" err="1"/>
              <a:t>iot</a:t>
            </a:r>
            <a:r>
              <a:rPr lang="en-GB" sz="1600" dirty="0"/>
              <a:t>-crypt. The goal is asymmetric encryption like GPG.</a:t>
            </a:r>
          </a:p>
          <a:p>
            <a:pPr lvl="1">
              <a:lnSpc>
                <a:spcPct val="100000"/>
              </a:lnSpc>
            </a:pPr>
            <a:r>
              <a:rPr lang="en-GB" sz="1600" dirty="0">
                <a:solidFill>
                  <a:schemeClr val="tx1">
                    <a:lumMod val="50000"/>
                  </a:schemeClr>
                </a:solidFill>
              </a:rPr>
              <a:t>Es </a:t>
            </a:r>
            <a:r>
              <a:rPr lang="en-GB" sz="1600" dirty="0" err="1">
                <a:solidFill>
                  <a:schemeClr val="tx1">
                    <a:lumMod val="50000"/>
                  </a:schemeClr>
                </a:solidFill>
              </a:rPr>
              <a:t>wurde</a:t>
            </a:r>
            <a:r>
              <a:rPr lang="en-GB" sz="1600" dirty="0">
                <a:solidFill>
                  <a:schemeClr val="tx1">
                    <a:lumMod val="50000"/>
                  </a:schemeClr>
                </a:solidFill>
              </a:rPr>
              <a:t> </a:t>
            </a:r>
            <a:r>
              <a:rPr lang="en-GB" sz="1600" dirty="0" err="1">
                <a:solidFill>
                  <a:schemeClr val="tx1">
                    <a:lumMod val="50000"/>
                  </a:schemeClr>
                </a:solidFill>
              </a:rPr>
              <a:t>ein</a:t>
            </a:r>
            <a:r>
              <a:rPr lang="en-GB" sz="1600" dirty="0">
                <a:solidFill>
                  <a:schemeClr val="tx1">
                    <a:lumMod val="50000"/>
                  </a:schemeClr>
                </a:solidFill>
              </a:rPr>
              <a:t> </a:t>
            </a:r>
            <a:r>
              <a:rPr lang="en-GB" sz="1600" dirty="0" err="1">
                <a:solidFill>
                  <a:schemeClr val="tx1">
                    <a:lumMod val="50000"/>
                  </a:schemeClr>
                </a:solidFill>
              </a:rPr>
              <a:t>spezielles</a:t>
            </a:r>
            <a:r>
              <a:rPr lang="en-GB" sz="1600" dirty="0">
                <a:solidFill>
                  <a:schemeClr val="tx1">
                    <a:lumMod val="50000"/>
                  </a:schemeClr>
                </a:solidFill>
              </a:rPr>
              <a:t>, </a:t>
            </a:r>
            <a:r>
              <a:rPr lang="en-GB" sz="1600" dirty="0" err="1">
                <a:solidFill>
                  <a:schemeClr val="tx1">
                    <a:lumMod val="50000"/>
                  </a:schemeClr>
                </a:solidFill>
              </a:rPr>
              <a:t>energiesparendes</a:t>
            </a:r>
            <a:r>
              <a:rPr lang="en-GB" sz="1600" dirty="0">
                <a:solidFill>
                  <a:schemeClr val="tx1">
                    <a:lumMod val="50000"/>
                  </a:schemeClr>
                </a:solidFill>
              </a:rPr>
              <a:t> </a:t>
            </a:r>
            <a:r>
              <a:rPr lang="en-GB" sz="1600" dirty="0" err="1">
                <a:solidFill>
                  <a:schemeClr val="tx1">
                    <a:lumMod val="50000"/>
                  </a:schemeClr>
                </a:solidFill>
              </a:rPr>
              <a:t>Protokoll</a:t>
            </a:r>
            <a:r>
              <a:rPr lang="en-GB" sz="1600" dirty="0">
                <a:solidFill>
                  <a:schemeClr val="tx1">
                    <a:lumMod val="50000"/>
                  </a:schemeClr>
                </a:solidFill>
              </a:rPr>
              <a:t> auf Basis des LoRa-</a:t>
            </a:r>
            <a:r>
              <a:rPr lang="en-GB" sz="1600" dirty="0" err="1">
                <a:solidFill>
                  <a:schemeClr val="tx1">
                    <a:lumMod val="50000"/>
                  </a:schemeClr>
                </a:solidFill>
              </a:rPr>
              <a:t>Funkstandards</a:t>
            </a:r>
            <a:r>
              <a:rPr lang="en-GB" sz="1600" dirty="0">
                <a:solidFill>
                  <a:schemeClr val="tx1">
                    <a:lumMod val="50000"/>
                  </a:schemeClr>
                </a:solidFill>
              </a:rPr>
              <a:t> </a:t>
            </a:r>
            <a:r>
              <a:rPr lang="en-GB" sz="1600" dirty="0" err="1">
                <a:solidFill>
                  <a:schemeClr val="tx1">
                    <a:lumMod val="50000"/>
                  </a:schemeClr>
                </a:solidFill>
              </a:rPr>
              <a:t>entwickelt</a:t>
            </a:r>
            <a:r>
              <a:rPr lang="en-GB" sz="1600" dirty="0">
                <a:solidFill>
                  <a:schemeClr val="tx1">
                    <a:lumMod val="50000"/>
                  </a:schemeClr>
                </a:solidFill>
              </a:rPr>
              <a:t>. Die </a:t>
            </a:r>
            <a:r>
              <a:rPr lang="en-GB" sz="1600" dirty="0" err="1">
                <a:solidFill>
                  <a:schemeClr val="tx1">
                    <a:lumMod val="50000"/>
                  </a:schemeClr>
                </a:solidFill>
              </a:rPr>
              <a:t>Übertragung</a:t>
            </a:r>
            <a:r>
              <a:rPr lang="en-GB" sz="1600" dirty="0">
                <a:solidFill>
                  <a:schemeClr val="tx1">
                    <a:lumMod val="50000"/>
                  </a:schemeClr>
                </a:solidFill>
              </a:rPr>
              <a:t> </a:t>
            </a:r>
            <a:r>
              <a:rPr lang="en-GB" sz="1600" dirty="0" err="1">
                <a:solidFill>
                  <a:schemeClr val="tx1">
                    <a:lumMod val="50000"/>
                  </a:schemeClr>
                </a:solidFill>
              </a:rPr>
              <a:t>wird</a:t>
            </a:r>
            <a:r>
              <a:rPr lang="en-GB" sz="1600" dirty="0">
                <a:solidFill>
                  <a:schemeClr val="tx1">
                    <a:lumMod val="50000"/>
                  </a:schemeClr>
                </a:solidFill>
              </a:rPr>
              <a:t> </a:t>
            </a:r>
            <a:r>
              <a:rPr lang="en-GB" sz="1600" dirty="0" err="1">
                <a:solidFill>
                  <a:schemeClr val="tx1">
                    <a:lumMod val="50000"/>
                  </a:schemeClr>
                </a:solidFill>
              </a:rPr>
              <a:t>derzeit</a:t>
            </a:r>
            <a:r>
              <a:rPr lang="en-GB" sz="1600" dirty="0">
                <a:solidFill>
                  <a:schemeClr val="tx1">
                    <a:lumMod val="50000"/>
                  </a:schemeClr>
                </a:solidFill>
              </a:rPr>
              <a:t> </a:t>
            </a:r>
            <a:r>
              <a:rPr lang="en-GB" sz="1600" dirty="0" err="1">
                <a:solidFill>
                  <a:schemeClr val="tx1">
                    <a:lumMod val="50000"/>
                  </a:schemeClr>
                </a:solidFill>
              </a:rPr>
              <a:t>mit</a:t>
            </a:r>
            <a:r>
              <a:rPr lang="en-GB" sz="1600" dirty="0">
                <a:solidFill>
                  <a:schemeClr val="tx1">
                    <a:lumMod val="50000"/>
                  </a:schemeClr>
                </a:solidFill>
              </a:rPr>
              <a:t> </a:t>
            </a:r>
            <a:r>
              <a:rPr lang="en-GB" sz="1600" dirty="0" err="1">
                <a:solidFill>
                  <a:schemeClr val="tx1">
                    <a:lumMod val="50000"/>
                  </a:schemeClr>
                </a:solidFill>
              </a:rPr>
              <a:t>xxtea</a:t>
            </a:r>
            <a:r>
              <a:rPr lang="en-GB" sz="1600" dirty="0">
                <a:solidFill>
                  <a:schemeClr val="tx1">
                    <a:lumMod val="50000"/>
                  </a:schemeClr>
                </a:solidFill>
              </a:rPr>
              <a:t>-</a:t>
            </a:r>
            <a:r>
              <a:rPr lang="en-GB" sz="1600" dirty="0" err="1">
                <a:solidFill>
                  <a:schemeClr val="tx1">
                    <a:lumMod val="50000"/>
                  </a:schemeClr>
                </a:solidFill>
              </a:rPr>
              <a:t>iot</a:t>
            </a:r>
            <a:r>
              <a:rPr lang="en-GB" sz="1600" dirty="0">
                <a:solidFill>
                  <a:schemeClr val="tx1">
                    <a:lumMod val="50000"/>
                  </a:schemeClr>
                </a:solidFill>
              </a:rPr>
              <a:t>-crypt </a:t>
            </a:r>
            <a:r>
              <a:rPr lang="en-GB" sz="1600" dirty="0" err="1">
                <a:solidFill>
                  <a:schemeClr val="tx1">
                    <a:lumMod val="50000"/>
                  </a:schemeClr>
                </a:solidFill>
              </a:rPr>
              <a:t>verschlüsselt</a:t>
            </a:r>
            <a:r>
              <a:rPr lang="en-GB" sz="1600" dirty="0">
                <a:solidFill>
                  <a:schemeClr val="tx1">
                    <a:lumMod val="50000"/>
                  </a:schemeClr>
                </a:solidFill>
              </a:rPr>
              <a:t>. Das </a:t>
            </a:r>
            <a:r>
              <a:rPr lang="en-GB" sz="1600" dirty="0" err="1">
                <a:solidFill>
                  <a:schemeClr val="tx1">
                    <a:lumMod val="50000"/>
                  </a:schemeClr>
                </a:solidFill>
              </a:rPr>
              <a:t>Ziel</a:t>
            </a:r>
            <a:r>
              <a:rPr lang="en-GB" sz="1600" dirty="0">
                <a:solidFill>
                  <a:schemeClr val="tx1">
                    <a:lumMod val="50000"/>
                  </a:schemeClr>
                </a:solidFill>
              </a:rPr>
              <a:t> </a:t>
            </a:r>
            <a:r>
              <a:rPr lang="en-GB" sz="1600" dirty="0" err="1">
                <a:solidFill>
                  <a:schemeClr val="tx1">
                    <a:lumMod val="50000"/>
                  </a:schemeClr>
                </a:solidFill>
              </a:rPr>
              <a:t>ist</a:t>
            </a:r>
            <a:r>
              <a:rPr lang="en-GB" sz="1600" dirty="0">
                <a:solidFill>
                  <a:schemeClr val="tx1">
                    <a:lumMod val="50000"/>
                  </a:schemeClr>
                </a:solidFill>
              </a:rPr>
              <a:t> </a:t>
            </a:r>
            <a:r>
              <a:rPr lang="en-GB" sz="1600" dirty="0" err="1">
                <a:solidFill>
                  <a:schemeClr val="tx1">
                    <a:lumMod val="50000"/>
                  </a:schemeClr>
                </a:solidFill>
              </a:rPr>
              <a:t>eine</a:t>
            </a:r>
            <a:r>
              <a:rPr lang="en-GB" sz="1600" dirty="0">
                <a:solidFill>
                  <a:schemeClr val="tx1">
                    <a:lumMod val="50000"/>
                  </a:schemeClr>
                </a:solidFill>
              </a:rPr>
              <a:t> </a:t>
            </a:r>
            <a:r>
              <a:rPr lang="en-GB" sz="1600" dirty="0" err="1">
                <a:solidFill>
                  <a:schemeClr val="tx1">
                    <a:lumMod val="50000"/>
                  </a:schemeClr>
                </a:solidFill>
              </a:rPr>
              <a:t>asymmetrische</a:t>
            </a:r>
            <a:r>
              <a:rPr lang="en-GB" sz="1600" dirty="0">
                <a:solidFill>
                  <a:schemeClr val="tx1">
                    <a:lumMod val="50000"/>
                  </a:schemeClr>
                </a:solidFill>
              </a:rPr>
              <a:t> </a:t>
            </a:r>
            <a:r>
              <a:rPr lang="en-GB" sz="1600" dirty="0" err="1">
                <a:solidFill>
                  <a:schemeClr val="tx1">
                    <a:lumMod val="50000"/>
                  </a:schemeClr>
                </a:solidFill>
              </a:rPr>
              <a:t>Verschlüsselung</a:t>
            </a:r>
            <a:r>
              <a:rPr lang="en-GB" sz="1600" dirty="0">
                <a:solidFill>
                  <a:schemeClr val="tx1">
                    <a:lumMod val="50000"/>
                  </a:schemeClr>
                </a:solidFill>
              </a:rPr>
              <a:t> </a:t>
            </a:r>
            <a:r>
              <a:rPr lang="en-GB" sz="1600" dirty="0" err="1">
                <a:solidFill>
                  <a:schemeClr val="tx1">
                    <a:lumMod val="50000"/>
                  </a:schemeClr>
                </a:solidFill>
              </a:rPr>
              <a:t>wie</a:t>
            </a:r>
            <a:r>
              <a:rPr lang="en-GB" sz="1600" dirty="0">
                <a:solidFill>
                  <a:schemeClr val="tx1">
                    <a:lumMod val="50000"/>
                  </a:schemeClr>
                </a:solidFill>
              </a:rPr>
              <a:t> GPG.</a:t>
            </a:r>
          </a:p>
        </p:txBody>
      </p:sp>
      <p:pic>
        <p:nvPicPr>
          <p:cNvPr id="4" name="Picture 3" descr="A picture containing website&#10;&#10;Description automatically generated">
            <a:extLst>
              <a:ext uri="{FF2B5EF4-FFF2-40B4-BE49-F238E27FC236}">
                <a16:creationId xmlns:a16="http://schemas.microsoft.com/office/drawing/2014/main" id="{DA8CFB60-4B8E-A3B9-0748-600FDA1C8714}"/>
              </a:ext>
            </a:extLst>
          </p:cNvPr>
          <p:cNvPicPr>
            <a:picLocks noChangeAspect="1"/>
          </p:cNvPicPr>
          <p:nvPr/>
        </p:nvPicPr>
        <p:blipFill rotWithShape="1">
          <a:blip r:embed="rId2"/>
          <a:srcRect l="889" t="7729" r="-176" b="23318"/>
          <a:stretch/>
        </p:blipFill>
        <p:spPr>
          <a:xfrm>
            <a:off x="594360" y="4868220"/>
            <a:ext cx="4589253" cy="1658502"/>
          </a:xfrm>
          <a:prstGeom prst="rect">
            <a:avLst/>
          </a:prstGeom>
        </p:spPr>
      </p:pic>
      <p:pic>
        <p:nvPicPr>
          <p:cNvPr id="12" name="Picture 11" descr="A picture containing table, indoor, bag, plastic&#10;&#10;Description automatically generated">
            <a:extLst>
              <a:ext uri="{FF2B5EF4-FFF2-40B4-BE49-F238E27FC236}">
                <a16:creationId xmlns:a16="http://schemas.microsoft.com/office/drawing/2014/main" id="{BD4D6B25-11C6-37D7-0E1E-EDD2D23122AD}"/>
              </a:ext>
            </a:extLst>
          </p:cNvPr>
          <p:cNvPicPr>
            <a:picLocks noChangeAspect="1"/>
          </p:cNvPicPr>
          <p:nvPr/>
        </p:nvPicPr>
        <p:blipFill rotWithShape="1">
          <a:blip r:embed="rId3"/>
          <a:srcRect l="8407" t="14213" r="21321" b="6289"/>
          <a:stretch/>
        </p:blipFill>
        <p:spPr>
          <a:xfrm>
            <a:off x="6798597" y="1994371"/>
            <a:ext cx="1751043" cy="2641192"/>
          </a:xfrm>
          <a:prstGeom prst="rect">
            <a:avLst/>
          </a:prstGeom>
        </p:spPr>
      </p:pic>
      <p:pic>
        <p:nvPicPr>
          <p:cNvPr id="13" name="Picture 12">
            <a:extLst>
              <a:ext uri="{FF2B5EF4-FFF2-40B4-BE49-F238E27FC236}">
                <a16:creationId xmlns:a16="http://schemas.microsoft.com/office/drawing/2014/main" id="{289CBED7-96D1-41C3-4573-9FD72F01DB6A}"/>
              </a:ext>
            </a:extLst>
          </p:cNvPr>
          <p:cNvPicPr>
            <a:picLocks noChangeAspect="1"/>
          </p:cNvPicPr>
          <p:nvPr/>
        </p:nvPicPr>
        <p:blipFill>
          <a:blip r:embed="rId4"/>
          <a:stretch>
            <a:fillRect/>
          </a:stretch>
        </p:blipFill>
        <p:spPr>
          <a:xfrm>
            <a:off x="5652561" y="4868219"/>
            <a:ext cx="2897079" cy="1658503"/>
          </a:xfrm>
          <a:prstGeom prst="rect">
            <a:avLst/>
          </a:prstGeom>
        </p:spPr>
      </p:pic>
    </p:spTree>
    <p:extLst>
      <p:ext uri="{BB962C8B-B14F-4D97-AF65-F5344CB8AC3E}">
        <p14:creationId xmlns:p14="http://schemas.microsoft.com/office/powerpoint/2010/main" val="625262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4B26-64A8-D6FD-F4D9-1F81118BCE07}"/>
              </a:ext>
            </a:extLst>
          </p:cNvPr>
          <p:cNvSpPr>
            <a:spLocks noGrp="1"/>
          </p:cNvSpPr>
          <p:nvPr>
            <p:ph type="title"/>
          </p:nvPr>
        </p:nvSpPr>
        <p:spPr/>
        <p:txBody>
          <a:bodyPr>
            <a:normAutofit/>
          </a:bodyPr>
          <a:lstStyle/>
          <a:p>
            <a:r>
              <a:rPr lang="en-DE" sz="3800" cap="none" dirty="0"/>
              <a:t>Related</a:t>
            </a:r>
          </a:p>
        </p:txBody>
      </p:sp>
      <p:sp>
        <p:nvSpPr>
          <p:cNvPr id="3" name="Content Placeholder 2">
            <a:extLst>
              <a:ext uri="{FF2B5EF4-FFF2-40B4-BE49-F238E27FC236}">
                <a16:creationId xmlns:a16="http://schemas.microsoft.com/office/drawing/2014/main" id="{8635D0E7-DEBC-0FDA-7BCF-6AB69B27EC36}"/>
              </a:ext>
            </a:extLst>
          </p:cNvPr>
          <p:cNvSpPr>
            <a:spLocks noGrp="1"/>
          </p:cNvSpPr>
          <p:nvPr>
            <p:ph idx="1"/>
          </p:nvPr>
        </p:nvSpPr>
        <p:spPr/>
        <p:txBody>
          <a:bodyPr>
            <a:noAutofit/>
          </a:bodyPr>
          <a:lstStyle/>
          <a:p>
            <a:pPr>
              <a:lnSpc>
                <a:spcPct val="100000"/>
              </a:lnSpc>
            </a:pPr>
            <a:r>
              <a:rPr lang="en-GB" sz="1600" dirty="0"/>
              <a:t>Website</a:t>
            </a:r>
          </a:p>
          <a:p>
            <a:pPr lvl="1">
              <a:lnSpc>
                <a:spcPct val="100000"/>
              </a:lnSpc>
            </a:pPr>
            <a:r>
              <a:rPr lang="en-GB" sz="1600" dirty="0">
                <a:hlinkClick r:id="rId2"/>
              </a:rPr>
              <a:t>https://a-sdr.org/independer</a:t>
            </a:r>
            <a:endParaRPr lang="en-GB" sz="1600" dirty="0"/>
          </a:p>
          <a:p>
            <a:pPr>
              <a:lnSpc>
                <a:spcPct val="100000"/>
              </a:lnSpc>
            </a:pPr>
            <a:r>
              <a:rPr lang="en-GB" sz="1600" dirty="0"/>
              <a:t>YouTube</a:t>
            </a:r>
          </a:p>
          <a:p>
            <a:pPr lvl="1">
              <a:lnSpc>
                <a:spcPct val="100000"/>
              </a:lnSpc>
            </a:pPr>
            <a:r>
              <a:rPr lang="en-GB" sz="1600" dirty="0">
                <a:hlinkClick r:id="rId3"/>
              </a:rPr>
              <a:t>https://www.youtube.com/watch?v=-8pI4nHZv2M</a:t>
            </a:r>
            <a:endParaRPr lang="en-GB" sz="1600" dirty="0"/>
          </a:p>
          <a:p>
            <a:pPr>
              <a:lnSpc>
                <a:spcPct val="100000"/>
              </a:lnSpc>
            </a:pPr>
            <a:r>
              <a:rPr lang="en-GB" sz="1600" dirty="0"/>
              <a:t>GitHub</a:t>
            </a:r>
          </a:p>
          <a:p>
            <a:pPr lvl="1">
              <a:lnSpc>
                <a:spcPct val="100000"/>
              </a:lnSpc>
            </a:pPr>
            <a:r>
              <a:rPr lang="en-GB" sz="1600" dirty="0">
                <a:hlinkClick r:id="rId4"/>
              </a:rPr>
              <a:t>https://github.com/maxbundscherer/independer-loras</a:t>
            </a:r>
            <a:endParaRPr lang="en-GB" sz="1600" dirty="0"/>
          </a:p>
          <a:p>
            <a:pPr>
              <a:lnSpc>
                <a:spcPct val="100000"/>
              </a:lnSpc>
            </a:pPr>
            <a:r>
              <a:rPr lang="en-GB" sz="1600" dirty="0"/>
              <a:t>State of Development</a:t>
            </a:r>
          </a:p>
          <a:p>
            <a:pPr lvl="1">
              <a:lnSpc>
                <a:spcPct val="100000"/>
              </a:lnSpc>
            </a:pPr>
            <a:r>
              <a:rPr lang="en-GB" sz="1600" dirty="0">
                <a:hlinkClick r:id="rId5"/>
              </a:rPr>
              <a:t>https://github.com/maxbundscherer/independer-loras/projects/2</a:t>
            </a:r>
            <a:endParaRPr lang="en-GB" sz="1600" dirty="0"/>
          </a:p>
          <a:p>
            <a:pPr>
              <a:lnSpc>
                <a:spcPct val="100000"/>
              </a:lnSpc>
            </a:pPr>
            <a:r>
              <a:rPr lang="en-GB" sz="1600" dirty="0"/>
              <a:t>Discussions</a:t>
            </a:r>
          </a:p>
          <a:p>
            <a:pPr lvl="1">
              <a:lnSpc>
                <a:spcPct val="100000"/>
              </a:lnSpc>
            </a:pPr>
            <a:r>
              <a:rPr lang="en-GB" sz="1600" dirty="0">
                <a:hlinkClick r:id="rId6"/>
              </a:rPr>
              <a:t>https://github.com/maxbundscherer/independer-loras/discussions</a:t>
            </a:r>
            <a:endParaRPr lang="en-GB" sz="1600" dirty="0"/>
          </a:p>
        </p:txBody>
      </p:sp>
    </p:spTree>
    <p:extLst>
      <p:ext uri="{BB962C8B-B14F-4D97-AF65-F5344CB8AC3E}">
        <p14:creationId xmlns:p14="http://schemas.microsoft.com/office/powerpoint/2010/main" val="230622152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{E629CDB8-E2B5-7844-AEF5-F04756A669D2}tf10001079_mac</Template>
  <TotalTime>190</TotalTime>
  <Words>513</Words>
  <Application>Microsoft Macintosh PowerPoint</Application>
  <PresentationFormat>On-screen Show (4:3)</PresentationFormat>
  <Paragraphs>51</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Franklin Gothic Book</vt:lpstr>
      <vt:lpstr>Vapor Trail</vt:lpstr>
      <vt:lpstr>Independer</vt:lpstr>
      <vt:lpstr>PowerPoint Presentation</vt:lpstr>
      <vt:lpstr>Features 1/3</vt:lpstr>
      <vt:lpstr>Features 2/3</vt:lpstr>
      <vt:lpstr>Features 3/3</vt:lpstr>
      <vt:lpstr>Open-Source Software &amp; Case</vt:lpstr>
      <vt:lpstr>Specifications</vt:lpstr>
      <vt:lpstr>Protocol LoRaS</vt:lpstr>
      <vt:lpstr>Related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Independer</dc:title>
  <dc:creator>Maximilian Bundscherer</dc:creator>
  <cp:lastModifiedBy>Maximilian Bundscherer</cp:lastModifiedBy>
  <cp:revision>81</cp:revision>
  <dcterms:created xsi:type="dcterms:W3CDTF">2022-08-02T09:00:33Z</dcterms:created>
  <dcterms:modified xsi:type="dcterms:W3CDTF">2022-08-02T12:11:24Z</dcterms:modified>
</cp:coreProperties>
</file>

<file path=docProps/thumbnail.jpeg>
</file>